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64" r:id="rId4"/>
    <p:sldId id="257" r:id="rId5"/>
    <p:sldId id="265" r:id="rId6"/>
    <p:sldId id="260" r:id="rId7"/>
    <p:sldId id="259" r:id="rId8"/>
    <p:sldId id="268" r:id="rId9"/>
    <p:sldId id="261" r:id="rId10"/>
    <p:sldId id="262" r:id="rId11"/>
    <p:sldId id="263" r:id="rId12"/>
    <p:sldId id="266" r:id="rId13"/>
    <p:sldId id="269" r:id="rId14"/>
    <p:sldId id="267" r:id="rId15"/>
    <p:sldId id="272" r:id="rId16"/>
    <p:sldId id="270" r:id="rId17"/>
    <p:sldId id="271"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4" autoAdjust="0"/>
    <p:restoredTop sz="94660"/>
  </p:normalViewPr>
  <p:slideViewPr>
    <p:cSldViewPr snapToGrid="0">
      <p:cViewPr varScale="1">
        <p:scale>
          <a:sx n="114" d="100"/>
          <a:sy n="114" d="100"/>
        </p:scale>
        <p:origin x="474"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369196-477A-4BD0-B9F3-99A75179CAB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866FBE0-F211-4AA8-BA22-6D8308630A9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08116E1-72D9-4951-8DB4-1769B8F2A49D}"/>
              </a:ext>
            </a:extLst>
          </p:cNvPr>
          <p:cNvSpPr>
            <a:spLocks noGrp="1"/>
          </p:cNvSpPr>
          <p:nvPr>
            <p:ph type="dt" sz="half" idx="10"/>
          </p:nvPr>
        </p:nvSpPr>
        <p:spPr/>
        <p:txBody>
          <a:bodyPr/>
          <a:lstStyle/>
          <a:p>
            <a:fld id="{CF355A68-37C3-4741-8ADD-15AA5A4FF210}" type="datetimeFigureOut">
              <a:rPr lang="en-US" smtClean="0"/>
              <a:t>2/15/2021</a:t>
            </a:fld>
            <a:endParaRPr lang="en-US"/>
          </a:p>
        </p:txBody>
      </p:sp>
      <p:sp>
        <p:nvSpPr>
          <p:cNvPr id="5" name="Footer Placeholder 4">
            <a:extLst>
              <a:ext uri="{FF2B5EF4-FFF2-40B4-BE49-F238E27FC236}">
                <a16:creationId xmlns:a16="http://schemas.microsoft.com/office/drawing/2014/main" id="{56721134-D736-44F6-9E96-C6742C3E694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237882-D108-4499-9748-0F3518845C36}"/>
              </a:ext>
            </a:extLst>
          </p:cNvPr>
          <p:cNvSpPr>
            <a:spLocks noGrp="1"/>
          </p:cNvSpPr>
          <p:nvPr>
            <p:ph type="sldNum" sz="quarter" idx="12"/>
          </p:nvPr>
        </p:nvSpPr>
        <p:spPr/>
        <p:txBody>
          <a:bodyPr/>
          <a:lstStyle/>
          <a:p>
            <a:fld id="{A6CA40A5-BF7A-48A3-8139-ABFED6786565}" type="slidenum">
              <a:rPr lang="en-US" smtClean="0"/>
              <a:t>‹#›</a:t>
            </a:fld>
            <a:endParaRPr lang="en-US"/>
          </a:p>
        </p:txBody>
      </p:sp>
    </p:spTree>
    <p:extLst>
      <p:ext uri="{BB962C8B-B14F-4D97-AF65-F5344CB8AC3E}">
        <p14:creationId xmlns:p14="http://schemas.microsoft.com/office/powerpoint/2010/main" val="33265359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17CDEA-6ED9-4A34-A73F-021FF27D111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9606F03-FBAE-4FAB-98E2-0045EEA576E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CF380EB-FB36-4909-8C7F-B45CE2637C85}"/>
              </a:ext>
            </a:extLst>
          </p:cNvPr>
          <p:cNvSpPr>
            <a:spLocks noGrp="1"/>
          </p:cNvSpPr>
          <p:nvPr>
            <p:ph type="dt" sz="half" idx="10"/>
          </p:nvPr>
        </p:nvSpPr>
        <p:spPr/>
        <p:txBody>
          <a:bodyPr/>
          <a:lstStyle/>
          <a:p>
            <a:fld id="{CF355A68-37C3-4741-8ADD-15AA5A4FF210}" type="datetimeFigureOut">
              <a:rPr lang="en-US" smtClean="0"/>
              <a:t>2/15/2021</a:t>
            </a:fld>
            <a:endParaRPr lang="en-US"/>
          </a:p>
        </p:txBody>
      </p:sp>
      <p:sp>
        <p:nvSpPr>
          <p:cNvPr id="5" name="Footer Placeholder 4">
            <a:extLst>
              <a:ext uri="{FF2B5EF4-FFF2-40B4-BE49-F238E27FC236}">
                <a16:creationId xmlns:a16="http://schemas.microsoft.com/office/drawing/2014/main" id="{86476DA2-1812-40B1-99A8-E53E43EFE91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DC01E65-BD45-4CF2-9831-B1E3BAEC5A48}"/>
              </a:ext>
            </a:extLst>
          </p:cNvPr>
          <p:cNvSpPr>
            <a:spLocks noGrp="1"/>
          </p:cNvSpPr>
          <p:nvPr>
            <p:ph type="sldNum" sz="quarter" idx="12"/>
          </p:nvPr>
        </p:nvSpPr>
        <p:spPr/>
        <p:txBody>
          <a:bodyPr/>
          <a:lstStyle/>
          <a:p>
            <a:fld id="{A6CA40A5-BF7A-48A3-8139-ABFED6786565}" type="slidenum">
              <a:rPr lang="en-US" smtClean="0"/>
              <a:t>‹#›</a:t>
            </a:fld>
            <a:endParaRPr lang="en-US"/>
          </a:p>
        </p:txBody>
      </p:sp>
    </p:spTree>
    <p:extLst>
      <p:ext uri="{BB962C8B-B14F-4D97-AF65-F5344CB8AC3E}">
        <p14:creationId xmlns:p14="http://schemas.microsoft.com/office/powerpoint/2010/main" val="6548727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C4B9BF9-7632-49D3-BF2C-5DD74604085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B73B0F9-AD86-4A9E-BDA6-A148240DCA3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8270089-5285-47D0-B2EA-C1B8909D69C0}"/>
              </a:ext>
            </a:extLst>
          </p:cNvPr>
          <p:cNvSpPr>
            <a:spLocks noGrp="1"/>
          </p:cNvSpPr>
          <p:nvPr>
            <p:ph type="dt" sz="half" idx="10"/>
          </p:nvPr>
        </p:nvSpPr>
        <p:spPr/>
        <p:txBody>
          <a:bodyPr/>
          <a:lstStyle/>
          <a:p>
            <a:fld id="{CF355A68-37C3-4741-8ADD-15AA5A4FF210}" type="datetimeFigureOut">
              <a:rPr lang="en-US" smtClean="0"/>
              <a:t>2/15/2021</a:t>
            </a:fld>
            <a:endParaRPr lang="en-US"/>
          </a:p>
        </p:txBody>
      </p:sp>
      <p:sp>
        <p:nvSpPr>
          <p:cNvPr id="5" name="Footer Placeholder 4">
            <a:extLst>
              <a:ext uri="{FF2B5EF4-FFF2-40B4-BE49-F238E27FC236}">
                <a16:creationId xmlns:a16="http://schemas.microsoft.com/office/drawing/2014/main" id="{255881A6-F972-44A4-9287-D0A281E40D7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9C49F70-AA0B-405A-98DA-4A009359CC01}"/>
              </a:ext>
            </a:extLst>
          </p:cNvPr>
          <p:cNvSpPr>
            <a:spLocks noGrp="1"/>
          </p:cNvSpPr>
          <p:nvPr>
            <p:ph type="sldNum" sz="quarter" idx="12"/>
          </p:nvPr>
        </p:nvSpPr>
        <p:spPr/>
        <p:txBody>
          <a:bodyPr/>
          <a:lstStyle/>
          <a:p>
            <a:fld id="{A6CA40A5-BF7A-48A3-8139-ABFED6786565}" type="slidenum">
              <a:rPr lang="en-US" smtClean="0"/>
              <a:t>‹#›</a:t>
            </a:fld>
            <a:endParaRPr lang="en-US"/>
          </a:p>
        </p:txBody>
      </p:sp>
    </p:spTree>
    <p:extLst>
      <p:ext uri="{BB962C8B-B14F-4D97-AF65-F5344CB8AC3E}">
        <p14:creationId xmlns:p14="http://schemas.microsoft.com/office/powerpoint/2010/main" val="17761262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F64D36-1135-4848-95B6-F6D7ED154AB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E5AA8DA-CC23-446A-857A-FB2DB989223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25907F0-C9E6-4204-B8D3-F5A4B988C447}"/>
              </a:ext>
            </a:extLst>
          </p:cNvPr>
          <p:cNvSpPr>
            <a:spLocks noGrp="1"/>
          </p:cNvSpPr>
          <p:nvPr>
            <p:ph type="dt" sz="half" idx="10"/>
          </p:nvPr>
        </p:nvSpPr>
        <p:spPr/>
        <p:txBody>
          <a:bodyPr/>
          <a:lstStyle/>
          <a:p>
            <a:fld id="{CF355A68-37C3-4741-8ADD-15AA5A4FF210}" type="datetimeFigureOut">
              <a:rPr lang="en-US" smtClean="0"/>
              <a:t>2/15/2021</a:t>
            </a:fld>
            <a:endParaRPr lang="en-US"/>
          </a:p>
        </p:txBody>
      </p:sp>
      <p:sp>
        <p:nvSpPr>
          <p:cNvPr id="5" name="Footer Placeholder 4">
            <a:extLst>
              <a:ext uri="{FF2B5EF4-FFF2-40B4-BE49-F238E27FC236}">
                <a16:creationId xmlns:a16="http://schemas.microsoft.com/office/drawing/2014/main" id="{AB0E4DC6-7211-42D9-AABC-A0DF4080FC2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10F1270-650B-49BB-8570-74D174BC93EA}"/>
              </a:ext>
            </a:extLst>
          </p:cNvPr>
          <p:cNvSpPr>
            <a:spLocks noGrp="1"/>
          </p:cNvSpPr>
          <p:nvPr>
            <p:ph type="sldNum" sz="quarter" idx="12"/>
          </p:nvPr>
        </p:nvSpPr>
        <p:spPr/>
        <p:txBody>
          <a:bodyPr/>
          <a:lstStyle/>
          <a:p>
            <a:fld id="{A6CA40A5-BF7A-48A3-8139-ABFED6786565}" type="slidenum">
              <a:rPr lang="en-US" smtClean="0"/>
              <a:t>‹#›</a:t>
            </a:fld>
            <a:endParaRPr lang="en-US"/>
          </a:p>
        </p:txBody>
      </p:sp>
    </p:spTree>
    <p:extLst>
      <p:ext uri="{BB962C8B-B14F-4D97-AF65-F5344CB8AC3E}">
        <p14:creationId xmlns:p14="http://schemas.microsoft.com/office/powerpoint/2010/main" val="27790516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672D2E-AA79-48B3-95B6-46F0FFF908B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7BADCE1-C253-4D0C-BCD2-A426ED36C0F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F5ECA35-0D10-485D-8B62-30BF9C370788}"/>
              </a:ext>
            </a:extLst>
          </p:cNvPr>
          <p:cNvSpPr>
            <a:spLocks noGrp="1"/>
          </p:cNvSpPr>
          <p:nvPr>
            <p:ph type="dt" sz="half" idx="10"/>
          </p:nvPr>
        </p:nvSpPr>
        <p:spPr/>
        <p:txBody>
          <a:bodyPr/>
          <a:lstStyle/>
          <a:p>
            <a:fld id="{CF355A68-37C3-4741-8ADD-15AA5A4FF210}" type="datetimeFigureOut">
              <a:rPr lang="en-US" smtClean="0"/>
              <a:t>2/15/2021</a:t>
            </a:fld>
            <a:endParaRPr lang="en-US"/>
          </a:p>
        </p:txBody>
      </p:sp>
      <p:sp>
        <p:nvSpPr>
          <p:cNvPr id="5" name="Footer Placeholder 4">
            <a:extLst>
              <a:ext uri="{FF2B5EF4-FFF2-40B4-BE49-F238E27FC236}">
                <a16:creationId xmlns:a16="http://schemas.microsoft.com/office/drawing/2014/main" id="{E96E030A-137B-49FD-9D4A-F62829D1A09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4951E52-47DB-4C65-8520-5D8FBD72A533}"/>
              </a:ext>
            </a:extLst>
          </p:cNvPr>
          <p:cNvSpPr>
            <a:spLocks noGrp="1"/>
          </p:cNvSpPr>
          <p:nvPr>
            <p:ph type="sldNum" sz="quarter" idx="12"/>
          </p:nvPr>
        </p:nvSpPr>
        <p:spPr/>
        <p:txBody>
          <a:bodyPr/>
          <a:lstStyle/>
          <a:p>
            <a:fld id="{A6CA40A5-BF7A-48A3-8139-ABFED6786565}" type="slidenum">
              <a:rPr lang="en-US" smtClean="0"/>
              <a:t>‹#›</a:t>
            </a:fld>
            <a:endParaRPr lang="en-US"/>
          </a:p>
        </p:txBody>
      </p:sp>
    </p:spTree>
    <p:extLst>
      <p:ext uri="{BB962C8B-B14F-4D97-AF65-F5344CB8AC3E}">
        <p14:creationId xmlns:p14="http://schemas.microsoft.com/office/powerpoint/2010/main" val="12073566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5C0697-15B8-460C-8FB8-21CE181554E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CB2D31F-4D4D-4209-863F-A5C35C9B9C4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8DAAAF1-1278-4565-B85B-8CEE9865F1C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A52DA59-0FA1-40EE-BC5B-2F963A454151}"/>
              </a:ext>
            </a:extLst>
          </p:cNvPr>
          <p:cNvSpPr>
            <a:spLocks noGrp="1"/>
          </p:cNvSpPr>
          <p:nvPr>
            <p:ph type="dt" sz="half" idx="10"/>
          </p:nvPr>
        </p:nvSpPr>
        <p:spPr/>
        <p:txBody>
          <a:bodyPr/>
          <a:lstStyle/>
          <a:p>
            <a:fld id="{CF355A68-37C3-4741-8ADD-15AA5A4FF210}" type="datetimeFigureOut">
              <a:rPr lang="en-US" smtClean="0"/>
              <a:t>2/15/2021</a:t>
            </a:fld>
            <a:endParaRPr lang="en-US"/>
          </a:p>
        </p:txBody>
      </p:sp>
      <p:sp>
        <p:nvSpPr>
          <p:cNvPr id="6" name="Footer Placeholder 5">
            <a:extLst>
              <a:ext uri="{FF2B5EF4-FFF2-40B4-BE49-F238E27FC236}">
                <a16:creationId xmlns:a16="http://schemas.microsoft.com/office/drawing/2014/main" id="{7F8C0C2B-6529-4F82-BDC0-B5C5575064D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8CEFCF5-5865-489F-B138-A3425742EA6C}"/>
              </a:ext>
            </a:extLst>
          </p:cNvPr>
          <p:cNvSpPr>
            <a:spLocks noGrp="1"/>
          </p:cNvSpPr>
          <p:nvPr>
            <p:ph type="sldNum" sz="quarter" idx="12"/>
          </p:nvPr>
        </p:nvSpPr>
        <p:spPr/>
        <p:txBody>
          <a:bodyPr/>
          <a:lstStyle/>
          <a:p>
            <a:fld id="{A6CA40A5-BF7A-48A3-8139-ABFED6786565}" type="slidenum">
              <a:rPr lang="en-US" smtClean="0"/>
              <a:t>‹#›</a:t>
            </a:fld>
            <a:endParaRPr lang="en-US"/>
          </a:p>
        </p:txBody>
      </p:sp>
    </p:spTree>
    <p:extLst>
      <p:ext uri="{BB962C8B-B14F-4D97-AF65-F5344CB8AC3E}">
        <p14:creationId xmlns:p14="http://schemas.microsoft.com/office/powerpoint/2010/main" val="14342506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2457CB-7488-41BD-8178-6546BF7E8E4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0B1EB5D-FE7A-4BEA-ADF4-F7506277D01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19DCE7F-BD33-4A32-888B-7289808CFA4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8612282-B16E-4C48-BB2D-A5081E06D01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3270DF3-42D2-4B75-BD92-3DB0803E5DB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B98847C-4C0B-48D1-9EB6-677F9A9419C8}"/>
              </a:ext>
            </a:extLst>
          </p:cNvPr>
          <p:cNvSpPr>
            <a:spLocks noGrp="1"/>
          </p:cNvSpPr>
          <p:nvPr>
            <p:ph type="dt" sz="half" idx="10"/>
          </p:nvPr>
        </p:nvSpPr>
        <p:spPr/>
        <p:txBody>
          <a:bodyPr/>
          <a:lstStyle/>
          <a:p>
            <a:fld id="{CF355A68-37C3-4741-8ADD-15AA5A4FF210}" type="datetimeFigureOut">
              <a:rPr lang="en-US" smtClean="0"/>
              <a:t>2/15/2021</a:t>
            </a:fld>
            <a:endParaRPr lang="en-US"/>
          </a:p>
        </p:txBody>
      </p:sp>
      <p:sp>
        <p:nvSpPr>
          <p:cNvPr id="8" name="Footer Placeholder 7">
            <a:extLst>
              <a:ext uri="{FF2B5EF4-FFF2-40B4-BE49-F238E27FC236}">
                <a16:creationId xmlns:a16="http://schemas.microsoft.com/office/drawing/2014/main" id="{5925BCD2-C3FD-4E24-9849-BCF1BF3D8AC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AA9B3F5-55A3-4136-8112-687898D5A0CE}"/>
              </a:ext>
            </a:extLst>
          </p:cNvPr>
          <p:cNvSpPr>
            <a:spLocks noGrp="1"/>
          </p:cNvSpPr>
          <p:nvPr>
            <p:ph type="sldNum" sz="quarter" idx="12"/>
          </p:nvPr>
        </p:nvSpPr>
        <p:spPr/>
        <p:txBody>
          <a:bodyPr/>
          <a:lstStyle/>
          <a:p>
            <a:fld id="{A6CA40A5-BF7A-48A3-8139-ABFED6786565}" type="slidenum">
              <a:rPr lang="en-US" smtClean="0"/>
              <a:t>‹#›</a:t>
            </a:fld>
            <a:endParaRPr lang="en-US"/>
          </a:p>
        </p:txBody>
      </p:sp>
    </p:spTree>
    <p:extLst>
      <p:ext uri="{BB962C8B-B14F-4D97-AF65-F5344CB8AC3E}">
        <p14:creationId xmlns:p14="http://schemas.microsoft.com/office/powerpoint/2010/main" val="39969745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8CDEBB-8C96-4D34-BA53-E23619E714A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4E9B797-AB98-4F77-BFFF-293278AB9569}"/>
              </a:ext>
            </a:extLst>
          </p:cNvPr>
          <p:cNvSpPr>
            <a:spLocks noGrp="1"/>
          </p:cNvSpPr>
          <p:nvPr>
            <p:ph type="dt" sz="half" idx="10"/>
          </p:nvPr>
        </p:nvSpPr>
        <p:spPr/>
        <p:txBody>
          <a:bodyPr/>
          <a:lstStyle/>
          <a:p>
            <a:fld id="{CF355A68-37C3-4741-8ADD-15AA5A4FF210}" type="datetimeFigureOut">
              <a:rPr lang="en-US" smtClean="0"/>
              <a:t>2/15/2021</a:t>
            </a:fld>
            <a:endParaRPr lang="en-US"/>
          </a:p>
        </p:txBody>
      </p:sp>
      <p:sp>
        <p:nvSpPr>
          <p:cNvPr id="4" name="Footer Placeholder 3">
            <a:extLst>
              <a:ext uri="{FF2B5EF4-FFF2-40B4-BE49-F238E27FC236}">
                <a16:creationId xmlns:a16="http://schemas.microsoft.com/office/drawing/2014/main" id="{AAD0954B-1E26-4565-806D-66313D43455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98CF0F3-B77B-4848-B0AC-FDD5004518B2}"/>
              </a:ext>
            </a:extLst>
          </p:cNvPr>
          <p:cNvSpPr>
            <a:spLocks noGrp="1"/>
          </p:cNvSpPr>
          <p:nvPr>
            <p:ph type="sldNum" sz="quarter" idx="12"/>
          </p:nvPr>
        </p:nvSpPr>
        <p:spPr/>
        <p:txBody>
          <a:bodyPr/>
          <a:lstStyle/>
          <a:p>
            <a:fld id="{A6CA40A5-BF7A-48A3-8139-ABFED6786565}" type="slidenum">
              <a:rPr lang="en-US" smtClean="0"/>
              <a:t>‹#›</a:t>
            </a:fld>
            <a:endParaRPr lang="en-US"/>
          </a:p>
        </p:txBody>
      </p:sp>
    </p:spTree>
    <p:extLst>
      <p:ext uri="{BB962C8B-B14F-4D97-AF65-F5344CB8AC3E}">
        <p14:creationId xmlns:p14="http://schemas.microsoft.com/office/powerpoint/2010/main" val="23766058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90A0896-5943-4F82-8073-3AFE55926621}"/>
              </a:ext>
            </a:extLst>
          </p:cNvPr>
          <p:cNvSpPr>
            <a:spLocks noGrp="1"/>
          </p:cNvSpPr>
          <p:nvPr>
            <p:ph type="dt" sz="half" idx="10"/>
          </p:nvPr>
        </p:nvSpPr>
        <p:spPr/>
        <p:txBody>
          <a:bodyPr/>
          <a:lstStyle/>
          <a:p>
            <a:fld id="{CF355A68-37C3-4741-8ADD-15AA5A4FF210}" type="datetimeFigureOut">
              <a:rPr lang="en-US" smtClean="0"/>
              <a:t>2/15/2021</a:t>
            </a:fld>
            <a:endParaRPr lang="en-US"/>
          </a:p>
        </p:txBody>
      </p:sp>
      <p:sp>
        <p:nvSpPr>
          <p:cNvPr id="3" name="Footer Placeholder 2">
            <a:extLst>
              <a:ext uri="{FF2B5EF4-FFF2-40B4-BE49-F238E27FC236}">
                <a16:creationId xmlns:a16="http://schemas.microsoft.com/office/drawing/2014/main" id="{3A4F79E5-58ED-4FC9-BB58-F7D81B57B8A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7D4DD22-42C4-4D5A-994A-B08688EFCC7C}"/>
              </a:ext>
            </a:extLst>
          </p:cNvPr>
          <p:cNvSpPr>
            <a:spLocks noGrp="1"/>
          </p:cNvSpPr>
          <p:nvPr>
            <p:ph type="sldNum" sz="quarter" idx="12"/>
          </p:nvPr>
        </p:nvSpPr>
        <p:spPr/>
        <p:txBody>
          <a:bodyPr/>
          <a:lstStyle/>
          <a:p>
            <a:fld id="{A6CA40A5-BF7A-48A3-8139-ABFED6786565}" type="slidenum">
              <a:rPr lang="en-US" smtClean="0"/>
              <a:t>‹#›</a:t>
            </a:fld>
            <a:endParaRPr lang="en-US"/>
          </a:p>
        </p:txBody>
      </p:sp>
    </p:spTree>
    <p:extLst>
      <p:ext uri="{BB962C8B-B14F-4D97-AF65-F5344CB8AC3E}">
        <p14:creationId xmlns:p14="http://schemas.microsoft.com/office/powerpoint/2010/main" val="13476719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D41337-1FA4-4D21-9347-1354F549D76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30BED32-F7A0-44C4-A8C2-7CC3D252D69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CE89119-E21F-4EDE-BE89-479776C8B22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D478B89-17B1-4712-B220-817FA44E246B}"/>
              </a:ext>
            </a:extLst>
          </p:cNvPr>
          <p:cNvSpPr>
            <a:spLocks noGrp="1"/>
          </p:cNvSpPr>
          <p:nvPr>
            <p:ph type="dt" sz="half" idx="10"/>
          </p:nvPr>
        </p:nvSpPr>
        <p:spPr/>
        <p:txBody>
          <a:bodyPr/>
          <a:lstStyle/>
          <a:p>
            <a:fld id="{CF355A68-37C3-4741-8ADD-15AA5A4FF210}" type="datetimeFigureOut">
              <a:rPr lang="en-US" smtClean="0"/>
              <a:t>2/15/2021</a:t>
            </a:fld>
            <a:endParaRPr lang="en-US"/>
          </a:p>
        </p:txBody>
      </p:sp>
      <p:sp>
        <p:nvSpPr>
          <p:cNvPr id="6" name="Footer Placeholder 5">
            <a:extLst>
              <a:ext uri="{FF2B5EF4-FFF2-40B4-BE49-F238E27FC236}">
                <a16:creationId xmlns:a16="http://schemas.microsoft.com/office/drawing/2014/main" id="{E76DBF34-AE76-4F5F-ADF1-9CF50DD0219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C024E1D-D99A-4A51-A783-5D7E2D2EE4E3}"/>
              </a:ext>
            </a:extLst>
          </p:cNvPr>
          <p:cNvSpPr>
            <a:spLocks noGrp="1"/>
          </p:cNvSpPr>
          <p:nvPr>
            <p:ph type="sldNum" sz="quarter" idx="12"/>
          </p:nvPr>
        </p:nvSpPr>
        <p:spPr/>
        <p:txBody>
          <a:bodyPr/>
          <a:lstStyle/>
          <a:p>
            <a:fld id="{A6CA40A5-BF7A-48A3-8139-ABFED6786565}" type="slidenum">
              <a:rPr lang="en-US" smtClean="0"/>
              <a:t>‹#›</a:t>
            </a:fld>
            <a:endParaRPr lang="en-US"/>
          </a:p>
        </p:txBody>
      </p:sp>
    </p:spTree>
    <p:extLst>
      <p:ext uri="{BB962C8B-B14F-4D97-AF65-F5344CB8AC3E}">
        <p14:creationId xmlns:p14="http://schemas.microsoft.com/office/powerpoint/2010/main" val="27743818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0FD06A-F69E-4AD2-A6CA-EBA540288BD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743C00D-9798-4965-8625-1491B418CA8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05A4BC9-0AA9-4A3F-ACC0-2552FC88573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87D9D9E-7D2B-4B24-B379-EAE0A26BB48C}"/>
              </a:ext>
            </a:extLst>
          </p:cNvPr>
          <p:cNvSpPr>
            <a:spLocks noGrp="1"/>
          </p:cNvSpPr>
          <p:nvPr>
            <p:ph type="dt" sz="half" idx="10"/>
          </p:nvPr>
        </p:nvSpPr>
        <p:spPr/>
        <p:txBody>
          <a:bodyPr/>
          <a:lstStyle/>
          <a:p>
            <a:fld id="{CF355A68-37C3-4741-8ADD-15AA5A4FF210}" type="datetimeFigureOut">
              <a:rPr lang="en-US" smtClean="0"/>
              <a:t>2/15/2021</a:t>
            </a:fld>
            <a:endParaRPr lang="en-US"/>
          </a:p>
        </p:txBody>
      </p:sp>
      <p:sp>
        <p:nvSpPr>
          <p:cNvPr id="6" name="Footer Placeholder 5">
            <a:extLst>
              <a:ext uri="{FF2B5EF4-FFF2-40B4-BE49-F238E27FC236}">
                <a16:creationId xmlns:a16="http://schemas.microsoft.com/office/drawing/2014/main" id="{213A6EC7-EC4F-49EA-BF8E-EAADEED787B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1F383C6-7499-4FE7-9A13-7CC8F10B0F5B}"/>
              </a:ext>
            </a:extLst>
          </p:cNvPr>
          <p:cNvSpPr>
            <a:spLocks noGrp="1"/>
          </p:cNvSpPr>
          <p:nvPr>
            <p:ph type="sldNum" sz="quarter" idx="12"/>
          </p:nvPr>
        </p:nvSpPr>
        <p:spPr/>
        <p:txBody>
          <a:bodyPr/>
          <a:lstStyle/>
          <a:p>
            <a:fld id="{A6CA40A5-BF7A-48A3-8139-ABFED6786565}" type="slidenum">
              <a:rPr lang="en-US" smtClean="0"/>
              <a:t>‹#›</a:t>
            </a:fld>
            <a:endParaRPr lang="en-US"/>
          </a:p>
        </p:txBody>
      </p:sp>
    </p:spTree>
    <p:extLst>
      <p:ext uri="{BB962C8B-B14F-4D97-AF65-F5344CB8AC3E}">
        <p14:creationId xmlns:p14="http://schemas.microsoft.com/office/powerpoint/2010/main" val="6854141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FCCFCE7-2A9B-417F-B74E-44E818FB357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EC9959C-DEA7-4C34-AAB1-6A2A882F634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2DAD895-73F4-4AAB-9992-4BF4D43B5E7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F355A68-37C3-4741-8ADD-15AA5A4FF210}" type="datetimeFigureOut">
              <a:rPr lang="en-US" smtClean="0"/>
              <a:t>2/15/2021</a:t>
            </a:fld>
            <a:endParaRPr lang="en-US"/>
          </a:p>
        </p:txBody>
      </p:sp>
      <p:sp>
        <p:nvSpPr>
          <p:cNvPr id="5" name="Footer Placeholder 4">
            <a:extLst>
              <a:ext uri="{FF2B5EF4-FFF2-40B4-BE49-F238E27FC236}">
                <a16:creationId xmlns:a16="http://schemas.microsoft.com/office/drawing/2014/main" id="{7A1E9336-8A50-4F3E-A003-149F065A84E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61C0CDD-3D0E-437C-B86F-7D9AC758BBD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6CA40A5-BF7A-48A3-8139-ABFED6786565}" type="slidenum">
              <a:rPr lang="en-US" smtClean="0"/>
              <a:t>‹#›</a:t>
            </a:fld>
            <a:endParaRPr lang="en-US"/>
          </a:p>
        </p:txBody>
      </p:sp>
    </p:spTree>
    <p:extLst>
      <p:ext uri="{BB962C8B-B14F-4D97-AF65-F5344CB8AC3E}">
        <p14:creationId xmlns:p14="http://schemas.microsoft.com/office/powerpoint/2010/main" val="26717177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0.jpg"/></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jpg"/><Relationship Id="rId1" Type="http://schemas.openxmlformats.org/officeDocument/2006/relationships/slideLayout" Target="../slideLayouts/slideLayout2.xml"/><Relationship Id="rId5" Type="http://schemas.openxmlformats.org/officeDocument/2006/relationships/image" Target="../media/image26.jpg"/><Relationship Id="rId4" Type="http://schemas.openxmlformats.org/officeDocument/2006/relationships/image" Target="../media/image25.jpg"/></Relationships>
</file>

<file path=ppt/slides/_rels/slide14.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7.jpg"/><Relationship Id="rId1" Type="http://schemas.openxmlformats.org/officeDocument/2006/relationships/slideLayout" Target="../slideLayouts/slideLayout2.xml"/><Relationship Id="rId4" Type="http://schemas.openxmlformats.org/officeDocument/2006/relationships/image" Target="../media/image29.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ww.eastcountymagazine.org/" TargetMode="External"/><Relationship Id="rId2" Type="http://schemas.openxmlformats.org/officeDocument/2006/relationships/hyperlink" Target="http://www.eastcountymedia.org/donate" TargetMode="External"/><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30.png"/></Relationships>
</file>

<file path=ppt/slides/_rels/slide1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hyperlink" Target="mailto:Editor@EastCountyMagazine.org" TargetMode="External"/><Relationship Id="rId1" Type="http://schemas.openxmlformats.org/officeDocument/2006/relationships/slideLayout" Target="../slideLayouts/slideLayout2.xml"/><Relationship Id="rId4" Type="http://schemas.openxmlformats.org/officeDocument/2006/relationships/image" Target="../media/image10.jp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www.eastcountymagazine.org/"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194961-7E3A-47D0-9DD1-826EBF9DA205}"/>
              </a:ext>
            </a:extLst>
          </p:cNvPr>
          <p:cNvSpPr>
            <a:spLocks noGrp="1"/>
          </p:cNvSpPr>
          <p:nvPr>
            <p:ph type="ctrTitle"/>
          </p:nvPr>
        </p:nvSpPr>
        <p:spPr>
          <a:xfrm>
            <a:off x="3330428" y="1041400"/>
            <a:ext cx="6409189" cy="3190966"/>
          </a:xfrm>
        </p:spPr>
        <p:txBody>
          <a:bodyPr/>
          <a:lstStyle/>
          <a:p>
            <a:endParaRPr lang="en-US" dirty="0"/>
          </a:p>
        </p:txBody>
      </p:sp>
      <p:sp>
        <p:nvSpPr>
          <p:cNvPr id="3" name="Subtitle 2">
            <a:extLst>
              <a:ext uri="{FF2B5EF4-FFF2-40B4-BE49-F238E27FC236}">
                <a16:creationId xmlns:a16="http://schemas.microsoft.com/office/drawing/2014/main" id="{CB48ADD8-5F1C-4C20-9070-E4A055D92F0D}"/>
              </a:ext>
            </a:extLst>
          </p:cNvPr>
          <p:cNvSpPr>
            <a:spLocks noGrp="1"/>
          </p:cNvSpPr>
          <p:nvPr>
            <p:ph type="subTitle" idx="1"/>
          </p:nvPr>
        </p:nvSpPr>
        <p:spPr>
          <a:xfrm>
            <a:off x="1524000" y="4480560"/>
            <a:ext cx="9144000" cy="1567136"/>
          </a:xfrm>
        </p:spPr>
        <p:txBody>
          <a:bodyPr>
            <a:normAutofit/>
          </a:bodyPr>
          <a:lstStyle/>
          <a:p>
            <a:r>
              <a:rPr lang="en-US" sz="2800" b="1" dirty="0">
                <a:solidFill>
                  <a:schemeClr val="accent5">
                    <a:lumMod val="50000"/>
                  </a:schemeClr>
                </a:solidFill>
              </a:rPr>
              <a:t>Nonprofit news in the public interest</a:t>
            </a:r>
          </a:p>
          <a:p>
            <a:r>
              <a:rPr lang="en-US" sz="2800" b="1" dirty="0">
                <a:solidFill>
                  <a:schemeClr val="accent5">
                    <a:lumMod val="50000"/>
                  </a:schemeClr>
                </a:solidFill>
              </a:rPr>
              <a:t>Serving San Diego’s East County</a:t>
            </a:r>
          </a:p>
        </p:txBody>
      </p:sp>
      <p:pic>
        <p:nvPicPr>
          <p:cNvPr id="5" name="Picture 4" descr="Graphical user interface, website&#10;&#10;Description automatically generated">
            <a:extLst>
              <a:ext uri="{FF2B5EF4-FFF2-40B4-BE49-F238E27FC236}">
                <a16:creationId xmlns:a16="http://schemas.microsoft.com/office/drawing/2014/main" id="{CFA2ACD8-FD6F-4301-8035-53C6679D68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47493" y="1197454"/>
            <a:ext cx="5530731" cy="2902115"/>
          </a:xfrm>
          <a:prstGeom prst="rect">
            <a:avLst/>
          </a:prstGeom>
        </p:spPr>
      </p:pic>
    </p:spTree>
    <p:extLst>
      <p:ext uri="{BB962C8B-B14F-4D97-AF65-F5344CB8AC3E}">
        <p14:creationId xmlns:p14="http://schemas.microsoft.com/office/powerpoint/2010/main" val="8163023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C3E352-D5E8-4C7A-8B1D-B4F9C78DC3EA}"/>
              </a:ext>
            </a:extLst>
          </p:cNvPr>
          <p:cNvSpPr>
            <a:spLocks noGrp="1"/>
          </p:cNvSpPr>
          <p:nvPr>
            <p:ph type="title"/>
          </p:nvPr>
        </p:nvSpPr>
        <p:spPr>
          <a:xfrm>
            <a:off x="838200" y="365125"/>
            <a:ext cx="10515600" cy="1069975"/>
          </a:xfrm>
        </p:spPr>
        <p:txBody>
          <a:bodyPr/>
          <a:lstStyle/>
          <a:p>
            <a:pPr algn="ctr"/>
            <a:r>
              <a:rPr lang="en-US" b="1" dirty="0">
                <a:solidFill>
                  <a:schemeClr val="accent5">
                    <a:lumMod val="50000"/>
                  </a:schemeClr>
                </a:solidFill>
              </a:rPr>
              <a:t>We also have community sections:</a:t>
            </a:r>
          </a:p>
        </p:txBody>
      </p:sp>
      <p:pic>
        <p:nvPicPr>
          <p:cNvPr id="5" name="Content Placeholder 4" descr="A collage of two people&#10;&#10;Description automatically generated with medium confidence">
            <a:extLst>
              <a:ext uri="{FF2B5EF4-FFF2-40B4-BE49-F238E27FC236}">
                <a16:creationId xmlns:a16="http://schemas.microsoft.com/office/drawing/2014/main" id="{1953FEFE-56E2-4662-BF70-FA95BB6F650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2765" y="1495332"/>
            <a:ext cx="5480138" cy="1227176"/>
          </a:xfrm>
        </p:spPr>
      </p:pic>
      <p:pic>
        <p:nvPicPr>
          <p:cNvPr id="7" name="Picture 6" descr="A collage of people&#10;&#10;Description automatically generated with low confidence">
            <a:extLst>
              <a:ext uri="{FF2B5EF4-FFF2-40B4-BE49-F238E27FC236}">
                <a16:creationId xmlns:a16="http://schemas.microsoft.com/office/drawing/2014/main" id="{6893FC7F-0509-4B43-B8C3-2863C82646D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76899" y="1508621"/>
            <a:ext cx="6239745" cy="1247949"/>
          </a:xfrm>
          <a:prstGeom prst="rect">
            <a:avLst/>
          </a:prstGeom>
        </p:spPr>
      </p:pic>
      <p:pic>
        <p:nvPicPr>
          <p:cNvPr id="9" name="Picture 8" descr="Graphical user interface&#10;&#10;Description automatically generated with medium confidence">
            <a:extLst>
              <a:ext uri="{FF2B5EF4-FFF2-40B4-BE49-F238E27FC236}">
                <a16:creationId xmlns:a16="http://schemas.microsoft.com/office/drawing/2014/main" id="{DAAB1EAD-F1FC-4B56-9647-81763C31B35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765" y="2870548"/>
            <a:ext cx="5480138" cy="1302579"/>
          </a:xfrm>
          <a:prstGeom prst="rect">
            <a:avLst/>
          </a:prstGeom>
        </p:spPr>
      </p:pic>
      <p:pic>
        <p:nvPicPr>
          <p:cNvPr id="11" name="Picture 10" descr="A screenshot of a video game&#10;&#10;Description automatically generated">
            <a:extLst>
              <a:ext uri="{FF2B5EF4-FFF2-40B4-BE49-F238E27FC236}">
                <a16:creationId xmlns:a16="http://schemas.microsoft.com/office/drawing/2014/main" id="{22E76F8B-AB81-4C2F-AD36-B88B77B2330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76899" y="2931925"/>
            <a:ext cx="6185486" cy="1247949"/>
          </a:xfrm>
          <a:prstGeom prst="rect">
            <a:avLst/>
          </a:prstGeom>
        </p:spPr>
      </p:pic>
      <p:pic>
        <p:nvPicPr>
          <p:cNvPr id="13" name="Picture 12" descr="A picture containing text, outdoor, mammal, sign&#10;&#10;Description automatically generated">
            <a:extLst>
              <a:ext uri="{FF2B5EF4-FFF2-40B4-BE49-F238E27FC236}">
                <a16:creationId xmlns:a16="http://schemas.microsoft.com/office/drawing/2014/main" id="{2B2E3E19-DBCA-4631-9CCB-970FA70C312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2765" y="4321167"/>
            <a:ext cx="5791200" cy="1225804"/>
          </a:xfrm>
          <a:prstGeom prst="rect">
            <a:avLst/>
          </a:prstGeom>
        </p:spPr>
      </p:pic>
      <p:pic>
        <p:nvPicPr>
          <p:cNvPr id="15" name="Picture 14" descr="A collage of a dog and a person&#10;&#10;Description automatically generated with low confidence">
            <a:extLst>
              <a:ext uri="{FF2B5EF4-FFF2-40B4-BE49-F238E27FC236}">
                <a16:creationId xmlns:a16="http://schemas.microsoft.com/office/drawing/2014/main" id="{B2E6260F-8D4D-48EF-8F27-C37C92EF5B1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096000" y="4286840"/>
            <a:ext cx="5631362" cy="1294457"/>
          </a:xfrm>
          <a:prstGeom prst="rect">
            <a:avLst/>
          </a:prstGeom>
        </p:spPr>
      </p:pic>
      <p:pic>
        <p:nvPicPr>
          <p:cNvPr id="17" name="Picture 16" descr="A picture containing text, mammal, cat, domestic cat&#10;&#10;Description automatically generated">
            <a:extLst>
              <a:ext uri="{FF2B5EF4-FFF2-40B4-BE49-F238E27FC236}">
                <a16:creationId xmlns:a16="http://schemas.microsoft.com/office/drawing/2014/main" id="{01B9F17E-8464-411D-BF20-B58FFACA1C9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504595" y="5642637"/>
            <a:ext cx="5667375" cy="1238250"/>
          </a:xfrm>
          <a:prstGeom prst="rect">
            <a:avLst/>
          </a:prstGeom>
        </p:spPr>
      </p:pic>
    </p:spTree>
    <p:extLst>
      <p:ext uri="{BB962C8B-B14F-4D97-AF65-F5344CB8AC3E}">
        <p14:creationId xmlns:p14="http://schemas.microsoft.com/office/powerpoint/2010/main" val="10596788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C331F7-CDF5-4636-816F-A3EE77C49E90}"/>
              </a:ext>
            </a:extLst>
          </p:cNvPr>
          <p:cNvSpPr>
            <a:spLocks noGrp="1"/>
          </p:cNvSpPr>
          <p:nvPr>
            <p:ph type="title"/>
          </p:nvPr>
        </p:nvSpPr>
        <p:spPr/>
        <p:txBody>
          <a:bodyPr/>
          <a:lstStyle/>
          <a:p>
            <a:r>
              <a:rPr lang="en-US" b="1" dirty="0">
                <a:solidFill>
                  <a:schemeClr val="accent5">
                    <a:lumMod val="50000"/>
                  </a:schemeClr>
                </a:solidFill>
              </a:rPr>
              <a:t> Our resources sections include:</a:t>
            </a:r>
          </a:p>
        </p:txBody>
      </p:sp>
      <p:sp>
        <p:nvSpPr>
          <p:cNvPr id="3" name="Content Placeholder 2">
            <a:extLst>
              <a:ext uri="{FF2B5EF4-FFF2-40B4-BE49-F238E27FC236}">
                <a16:creationId xmlns:a16="http://schemas.microsoft.com/office/drawing/2014/main" id="{5B1A3BF1-388C-4CFF-AD81-265454EB2CA5}"/>
              </a:ext>
            </a:extLst>
          </p:cNvPr>
          <p:cNvSpPr>
            <a:spLocks noGrp="1"/>
          </p:cNvSpPr>
          <p:nvPr>
            <p:ph idx="1"/>
          </p:nvPr>
        </p:nvSpPr>
        <p:spPr/>
        <p:txBody>
          <a:bodyPr/>
          <a:lstStyle/>
          <a:p>
            <a:r>
              <a:rPr lang="en-US" b="1" dirty="0">
                <a:solidFill>
                  <a:schemeClr val="accent5">
                    <a:lumMod val="50000"/>
                  </a:schemeClr>
                </a:solidFill>
              </a:rPr>
              <a:t>Community contacts and resources in many fields</a:t>
            </a:r>
          </a:p>
          <a:p>
            <a:r>
              <a:rPr lang="en-US" b="1" dirty="0">
                <a:solidFill>
                  <a:schemeClr val="accent5">
                    <a:lumMod val="50000"/>
                  </a:schemeClr>
                </a:solidFill>
              </a:rPr>
              <a:t>Guides for COVID-19 resources, local restaurants, farms, and more</a:t>
            </a:r>
          </a:p>
          <a:p>
            <a:endParaRPr lang="en-US" dirty="0"/>
          </a:p>
        </p:txBody>
      </p:sp>
      <p:pic>
        <p:nvPicPr>
          <p:cNvPr id="5" name="Picture 4" descr="Text&#10;&#10;Description automatically generated">
            <a:extLst>
              <a:ext uri="{FF2B5EF4-FFF2-40B4-BE49-F238E27FC236}">
                <a16:creationId xmlns:a16="http://schemas.microsoft.com/office/drawing/2014/main" id="{AB32931F-E735-4169-B609-A755CCA7C18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8643" y="2880380"/>
            <a:ext cx="3363429" cy="2858915"/>
          </a:xfrm>
          <a:prstGeom prst="rect">
            <a:avLst/>
          </a:prstGeom>
        </p:spPr>
      </p:pic>
      <p:pic>
        <p:nvPicPr>
          <p:cNvPr id="7" name="Picture 6" descr="A picture containing text, book, plate&#10;&#10;Description automatically generated">
            <a:extLst>
              <a:ext uri="{FF2B5EF4-FFF2-40B4-BE49-F238E27FC236}">
                <a16:creationId xmlns:a16="http://schemas.microsoft.com/office/drawing/2014/main" id="{4235FD7D-A4C7-4BE7-9EA2-247069F8956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82515" y="2880380"/>
            <a:ext cx="2540000" cy="2844800"/>
          </a:xfrm>
          <a:prstGeom prst="rect">
            <a:avLst/>
          </a:prstGeom>
        </p:spPr>
      </p:pic>
      <p:pic>
        <p:nvPicPr>
          <p:cNvPr id="9" name="Picture 8" descr="Diagram&#10;&#10;Description automatically generated with low confidence">
            <a:extLst>
              <a:ext uri="{FF2B5EF4-FFF2-40B4-BE49-F238E27FC236}">
                <a16:creationId xmlns:a16="http://schemas.microsoft.com/office/drawing/2014/main" id="{F7AD8522-7E07-4BBC-9085-B6431007F23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12957" y="2880379"/>
            <a:ext cx="2539999" cy="2793999"/>
          </a:xfrm>
          <a:prstGeom prst="rect">
            <a:avLst/>
          </a:prstGeom>
        </p:spPr>
      </p:pic>
    </p:spTree>
    <p:extLst>
      <p:ext uri="{BB962C8B-B14F-4D97-AF65-F5344CB8AC3E}">
        <p14:creationId xmlns:p14="http://schemas.microsoft.com/office/powerpoint/2010/main" val="3148819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69FCBE-2725-4F08-9B0B-2DCED41D6795}"/>
              </a:ext>
            </a:extLst>
          </p:cNvPr>
          <p:cNvSpPr>
            <a:spLocks noGrp="1"/>
          </p:cNvSpPr>
          <p:nvPr>
            <p:ph type="title"/>
          </p:nvPr>
        </p:nvSpPr>
        <p:spPr>
          <a:xfrm>
            <a:off x="838200" y="365125"/>
            <a:ext cx="10515600" cy="1463675"/>
          </a:xfrm>
        </p:spPr>
        <p:txBody>
          <a:bodyPr>
            <a:normAutofit fontScale="90000"/>
          </a:bodyPr>
          <a:lstStyle/>
          <a:p>
            <a:r>
              <a:rPr lang="en-US" dirty="0">
                <a:solidFill>
                  <a:schemeClr val="accent5">
                    <a:lumMod val="50000"/>
                  </a:schemeClr>
                </a:solidFill>
              </a:rPr>
              <a:t>Our East County Guide and Best of East County section highlight attractions in our mountains, deserts, rural and urban areas.</a:t>
            </a:r>
          </a:p>
        </p:txBody>
      </p:sp>
      <p:pic>
        <p:nvPicPr>
          <p:cNvPr id="4" name="Content Placeholder 3" descr="Guide&amp;Photos.png">
            <a:extLst>
              <a:ext uri="{FF2B5EF4-FFF2-40B4-BE49-F238E27FC236}">
                <a16:creationId xmlns:a16="http://schemas.microsoft.com/office/drawing/2014/main" id="{FACF765E-0338-4671-8A5A-ECC59A47C50E}"/>
              </a:ext>
            </a:extLst>
          </p:cNvPr>
          <p:cNvPicPr>
            <a:picLocks noGrp="1" noChangeAspect="1"/>
          </p:cNvPicPr>
          <p:nvPr>
            <p:ph idx="1"/>
          </p:nvPr>
        </p:nvPicPr>
        <p:blipFill>
          <a:blip r:embed="rId2" cstate="print"/>
          <a:stretch>
            <a:fillRect/>
          </a:stretch>
        </p:blipFill>
        <p:spPr>
          <a:xfrm>
            <a:off x="1639895" y="1984063"/>
            <a:ext cx="3605329" cy="3581400"/>
          </a:xfrm>
          <a:prstGeom prst="rect">
            <a:avLst/>
          </a:prstGeom>
        </p:spPr>
      </p:pic>
      <p:pic>
        <p:nvPicPr>
          <p:cNvPr id="5" name="Picture 4" descr="BeautifulEastCounty.png">
            <a:extLst>
              <a:ext uri="{FF2B5EF4-FFF2-40B4-BE49-F238E27FC236}">
                <a16:creationId xmlns:a16="http://schemas.microsoft.com/office/drawing/2014/main" id="{433BDBA7-4619-4E6A-A8AE-9A5BE2997A4D}"/>
              </a:ext>
            </a:extLst>
          </p:cNvPr>
          <p:cNvPicPr>
            <a:picLocks noChangeAspect="1"/>
          </p:cNvPicPr>
          <p:nvPr/>
        </p:nvPicPr>
        <p:blipFill>
          <a:blip r:embed="rId3" cstate="print"/>
          <a:stretch>
            <a:fillRect/>
          </a:stretch>
        </p:blipFill>
        <p:spPr>
          <a:xfrm>
            <a:off x="6011689" y="1984063"/>
            <a:ext cx="3784524" cy="3581400"/>
          </a:xfrm>
          <a:prstGeom prst="rect">
            <a:avLst/>
          </a:prstGeom>
        </p:spPr>
      </p:pic>
    </p:spTree>
    <p:extLst>
      <p:ext uri="{BB962C8B-B14F-4D97-AF65-F5344CB8AC3E}">
        <p14:creationId xmlns:p14="http://schemas.microsoft.com/office/powerpoint/2010/main" val="2235007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CAD2FF-591C-416E-B6AE-C45218E90ECB}"/>
              </a:ext>
            </a:extLst>
          </p:cNvPr>
          <p:cNvSpPr>
            <a:spLocks noGrp="1"/>
          </p:cNvSpPr>
          <p:nvPr>
            <p:ph type="title"/>
          </p:nvPr>
        </p:nvSpPr>
        <p:spPr>
          <a:xfrm>
            <a:off x="838200" y="365125"/>
            <a:ext cx="10515600" cy="1943966"/>
          </a:xfrm>
        </p:spPr>
        <p:txBody>
          <a:bodyPr>
            <a:normAutofit/>
          </a:bodyPr>
          <a:lstStyle/>
          <a:p>
            <a:r>
              <a:rPr lang="en-US" b="1" dirty="0">
                <a:solidFill>
                  <a:schemeClr val="accent5">
                    <a:lumMod val="50000"/>
                  </a:schemeClr>
                </a:solidFill>
              </a:rPr>
              <a:t>We cover good works by community groups, such as service clubs, food banks, fire-safe councils, tribes, park foundations, and more.</a:t>
            </a:r>
          </a:p>
        </p:txBody>
      </p:sp>
      <p:pic>
        <p:nvPicPr>
          <p:cNvPr id="5" name="Content Placeholder 4" descr="Two people shaking hands&#10;&#10;Description automatically generated with low confidence">
            <a:extLst>
              <a:ext uri="{FF2B5EF4-FFF2-40B4-BE49-F238E27FC236}">
                <a16:creationId xmlns:a16="http://schemas.microsoft.com/office/drawing/2014/main" id="{59F56991-88E1-4632-920E-F0A0B454E75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803202" y="2713977"/>
            <a:ext cx="1714501" cy="2286001"/>
          </a:xfrm>
        </p:spPr>
      </p:pic>
      <p:pic>
        <p:nvPicPr>
          <p:cNvPr id="7" name="Picture 6" descr="A picture containing grass, tree, outdoor, person&#10;&#10;Description automatically generated">
            <a:extLst>
              <a:ext uri="{FF2B5EF4-FFF2-40B4-BE49-F238E27FC236}">
                <a16:creationId xmlns:a16="http://schemas.microsoft.com/office/drawing/2014/main" id="{DEE8E6FD-20DA-4261-B741-011C6B64126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2351" y="2730141"/>
            <a:ext cx="3026449" cy="2269837"/>
          </a:xfrm>
          <a:prstGeom prst="rect">
            <a:avLst/>
          </a:prstGeom>
        </p:spPr>
      </p:pic>
      <p:pic>
        <p:nvPicPr>
          <p:cNvPr id="9" name="Picture 8" descr="A group of people holding a sign&#10;&#10;Description automatically generated with medium confidence">
            <a:extLst>
              <a:ext uri="{FF2B5EF4-FFF2-40B4-BE49-F238E27FC236}">
                <a16:creationId xmlns:a16="http://schemas.microsoft.com/office/drawing/2014/main" id="{87946050-B483-45C0-9A08-71572B63B62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43534" y="2689491"/>
            <a:ext cx="3037029" cy="2277772"/>
          </a:xfrm>
          <a:prstGeom prst="rect">
            <a:avLst/>
          </a:prstGeom>
        </p:spPr>
      </p:pic>
      <p:pic>
        <p:nvPicPr>
          <p:cNvPr id="11" name="Picture 10" descr="A group of people working on a tree&#10;&#10;Description automatically generated with low confidence">
            <a:extLst>
              <a:ext uri="{FF2B5EF4-FFF2-40B4-BE49-F238E27FC236}">
                <a16:creationId xmlns:a16="http://schemas.microsoft.com/office/drawing/2014/main" id="{60719E34-F2E9-41F6-8671-9202EC96300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12104" y="2689491"/>
            <a:ext cx="3037029" cy="2277772"/>
          </a:xfrm>
          <a:prstGeom prst="rect">
            <a:avLst/>
          </a:prstGeom>
        </p:spPr>
      </p:pic>
    </p:spTree>
    <p:extLst>
      <p:ext uri="{BB962C8B-B14F-4D97-AF65-F5344CB8AC3E}">
        <p14:creationId xmlns:p14="http://schemas.microsoft.com/office/powerpoint/2010/main" val="23143694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A0BEC1-CBDA-4572-894A-EDED82A6495B}"/>
              </a:ext>
            </a:extLst>
          </p:cNvPr>
          <p:cNvSpPr>
            <a:spLocks noGrp="1"/>
          </p:cNvSpPr>
          <p:nvPr>
            <p:ph type="title"/>
          </p:nvPr>
        </p:nvSpPr>
        <p:spPr/>
        <p:txBody>
          <a:bodyPr/>
          <a:lstStyle/>
          <a:p>
            <a:pPr algn="ctr"/>
            <a:r>
              <a:rPr lang="en-US" b="1" dirty="0">
                <a:solidFill>
                  <a:schemeClr val="accent5">
                    <a:lumMod val="50000"/>
                  </a:schemeClr>
                </a:solidFill>
              </a:rPr>
              <a:t>East County Wildfire &amp; Emergency Alerts </a:t>
            </a:r>
          </a:p>
        </p:txBody>
      </p:sp>
      <p:sp>
        <p:nvSpPr>
          <p:cNvPr id="3" name="Content Placeholder 2">
            <a:extLst>
              <a:ext uri="{FF2B5EF4-FFF2-40B4-BE49-F238E27FC236}">
                <a16:creationId xmlns:a16="http://schemas.microsoft.com/office/drawing/2014/main" id="{EEE31C44-B3CE-441A-BB4C-2E3E80D829DE}"/>
              </a:ext>
            </a:extLst>
          </p:cNvPr>
          <p:cNvSpPr>
            <a:spLocks noGrp="1"/>
          </p:cNvSpPr>
          <p:nvPr>
            <p:ph idx="1"/>
          </p:nvPr>
        </p:nvSpPr>
        <p:spPr/>
        <p:txBody>
          <a:bodyPr/>
          <a:lstStyle/>
          <a:p>
            <a:r>
              <a:rPr lang="en-US" dirty="0">
                <a:solidFill>
                  <a:schemeClr val="accent5">
                    <a:lumMod val="50000"/>
                  </a:schemeClr>
                </a:solidFill>
              </a:rPr>
              <a:t>Our alerts cover wildfires, flash floods, earthquakes, winter storms, mudslides, highway closures, police actions, toxic spills, missing persons at risk, civil unrest, and more--helping save lives.  </a:t>
            </a:r>
          </a:p>
          <a:p>
            <a:endParaRPr lang="en-US" dirty="0">
              <a:solidFill>
                <a:schemeClr val="accent5">
                  <a:lumMod val="50000"/>
                </a:schemeClr>
              </a:solidFill>
            </a:endParaRPr>
          </a:p>
          <a:p>
            <a:endParaRPr lang="en-US" dirty="0">
              <a:solidFill>
                <a:schemeClr val="accent5">
                  <a:lumMod val="50000"/>
                </a:schemeClr>
              </a:solidFill>
            </a:endParaRPr>
          </a:p>
        </p:txBody>
      </p:sp>
      <p:pic>
        <p:nvPicPr>
          <p:cNvPr id="7" name="Picture 6" descr="A person wearing a helmet&#10;&#10;Description automatically generated with medium confidence">
            <a:extLst>
              <a:ext uri="{FF2B5EF4-FFF2-40B4-BE49-F238E27FC236}">
                <a16:creationId xmlns:a16="http://schemas.microsoft.com/office/drawing/2014/main" id="{EFDAFCEA-76AA-442F-90E9-15F112A804C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30618" y="3185655"/>
            <a:ext cx="2872509" cy="2132286"/>
          </a:xfrm>
          <a:prstGeom prst="rect">
            <a:avLst/>
          </a:prstGeom>
        </p:spPr>
      </p:pic>
      <p:pic>
        <p:nvPicPr>
          <p:cNvPr id="9" name="Picture 8" descr="A picture containing outdoor, snow, traveling, forest&#10;&#10;Description automatically generated">
            <a:extLst>
              <a:ext uri="{FF2B5EF4-FFF2-40B4-BE49-F238E27FC236}">
                <a16:creationId xmlns:a16="http://schemas.microsoft.com/office/drawing/2014/main" id="{5F41F530-87CB-4526-AFB1-CA92910DDA7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08870" y="3185655"/>
            <a:ext cx="3407084" cy="2132286"/>
          </a:xfrm>
          <a:prstGeom prst="rect">
            <a:avLst/>
          </a:prstGeom>
        </p:spPr>
      </p:pic>
      <p:pic>
        <p:nvPicPr>
          <p:cNvPr id="15" name="Picture 14" descr="Cars driving through a flooded road&#10;&#10;Description automatically generated with low confidence">
            <a:extLst>
              <a:ext uri="{FF2B5EF4-FFF2-40B4-BE49-F238E27FC236}">
                <a16:creationId xmlns:a16="http://schemas.microsoft.com/office/drawing/2014/main" id="{518D51AB-FB0E-4E6D-B833-B79DDD670E6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35558" y="3185655"/>
            <a:ext cx="3405908" cy="2138910"/>
          </a:xfrm>
          <a:prstGeom prst="rect">
            <a:avLst/>
          </a:prstGeom>
        </p:spPr>
      </p:pic>
    </p:spTree>
    <p:extLst>
      <p:ext uri="{BB962C8B-B14F-4D97-AF65-F5344CB8AC3E}">
        <p14:creationId xmlns:p14="http://schemas.microsoft.com/office/powerpoint/2010/main" val="5149341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8AE644-EEF5-405F-B609-AA561F89EE56}"/>
              </a:ext>
            </a:extLst>
          </p:cNvPr>
          <p:cNvSpPr>
            <a:spLocks noGrp="1"/>
          </p:cNvSpPr>
          <p:nvPr>
            <p:ph type="title"/>
          </p:nvPr>
        </p:nvSpPr>
        <p:spPr>
          <a:xfrm>
            <a:off x="838200" y="365125"/>
            <a:ext cx="10515600" cy="1077781"/>
          </a:xfrm>
        </p:spPr>
        <p:txBody>
          <a:bodyPr/>
          <a:lstStyle/>
          <a:p>
            <a:r>
              <a:rPr lang="en-US" b="1" dirty="0">
                <a:solidFill>
                  <a:schemeClr val="accent5">
                    <a:lumMod val="50000"/>
                  </a:schemeClr>
                </a:solidFill>
              </a:rPr>
              <a:t>ECM reporting has made a positive difference:</a:t>
            </a:r>
          </a:p>
        </p:txBody>
      </p:sp>
      <p:sp>
        <p:nvSpPr>
          <p:cNvPr id="7" name="Content Placeholder 6">
            <a:extLst>
              <a:ext uri="{FF2B5EF4-FFF2-40B4-BE49-F238E27FC236}">
                <a16:creationId xmlns:a16="http://schemas.microsoft.com/office/drawing/2014/main" id="{C5080C9D-8E1E-4B0D-8ADB-DB49AF8E5060}"/>
              </a:ext>
            </a:extLst>
          </p:cNvPr>
          <p:cNvSpPr>
            <a:spLocks noGrp="1"/>
          </p:cNvSpPr>
          <p:nvPr>
            <p:ph idx="1"/>
          </p:nvPr>
        </p:nvSpPr>
        <p:spPr>
          <a:xfrm>
            <a:off x="838200" y="1266738"/>
            <a:ext cx="10515600" cy="5591262"/>
          </a:xfrm>
        </p:spPr>
        <p:txBody>
          <a:bodyPr>
            <a:normAutofit fontScale="85000" lnSpcReduction="20000"/>
          </a:bodyPr>
          <a:lstStyle/>
          <a:p>
            <a:r>
              <a:rPr lang="en-US" sz="2400" dirty="0">
                <a:solidFill>
                  <a:schemeClr val="accent5">
                    <a:lumMod val="50000"/>
                  </a:schemeClr>
                </a:solidFill>
              </a:rPr>
              <a:t>After ECM published staffing records proving rural fire stations were closed for months during fire season, the county allocated emergency funds and reopened them.</a:t>
            </a:r>
          </a:p>
          <a:p>
            <a:r>
              <a:rPr lang="en-US" sz="2400" dirty="0">
                <a:solidFill>
                  <a:schemeClr val="accent5">
                    <a:lumMod val="50000"/>
                  </a:schemeClr>
                </a:solidFill>
              </a:rPr>
              <a:t>ECM’s investigative reporting on helicopters dropping heavy items including high-voltage towers dropped by SDG&amp;E led to a worldwide recall of a helicopter part.</a:t>
            </a:r>
          </a:p>
          <a:p>
            <a:r>
              <a:rPr lang="en-US" sz="2400" dirty="0">
                <a:solidFill>
                  <a:schemeClr val="accent5">
                    <a:lumMod val="50000"/>
                  </a:schemeClr>
                </a:solidFill>
              </a:rPr>
              <a:t>ECM’s report on high rates of COVID-19 in Latinos helped spur the county to increase outreach in Spanish and boost testing for these vulnerable communities.</a:t>
            </a:r>
          </a:p>
          <a:p>
            <a:r>
              <a:rPr lang="en-US" sz="2400" dirty="0">
                <a:solidFill>
                  <a:schemeClr val="accent5">
                    <a:lumMod val="50000"/>
                  </a:schemeClr>
                </a:solidFill>
              </a:rPr>
              <a:t>After ECM published video of waste dumped by road crews at Boulder Creek, headwaters of the San Diego River,  the county cleaned it up.</a:t>
            </a:r>
          </a:p>
          <a:p>
            <a:r>
              <a:rPr lang="en-US" sz="2400" dirty="0">
                <a:solidFill>
                  <a:schemeClr val="accent5">
                    <a:lumMod val="50000"/>
                  </a:schemeClr>
                </a:solidFill>
              </a:rPr>
              <a:t>Businesses in unincorporated areas would have been ineligible for a county COVID-19 relief program, ECM discovered, due to a rule copied from federal guidelines requiring business licenses--which our county doesn’t issue.  The county dropped this requirement the next day.</a:t>
            </a:r>
          </a:p>
          <a:p>
            <a:r>
              <a:rPr lang="en-US" sz="2400" dirty="0">
                <a:solidFill>
                  <a:schemeClr val="accent5">
                    <a:lumMod val="50000"/>
                  </a:schemeClr>
                </a:solidFill>
              </a:rPr>
              <a:t>ECM video of a water district contractor violating a state order and desecrating a Native American sacred site led to an injunction and lawsuit that saved the site.</a:t>
            </a:r>
          </a:p>
          <a:p>
            <a:r>
              <a:rPr lang="en-US" sz="2400" dirty="0">
                <a:solidFill>
                  <a:schemeClr val="accent5">
                    <a:lumMod val="50000"/>
                  </a:schemeClr>
                </a:solidFill>
              </a:rPr>
              <a:t>When the County shut down bars and wineries amid the pandemic, ECM reported that unlike urban bars, rural wineries had not been tied to outbreaks; the county let them reopen outdoors.</a:t>
            </a:r>
          </a:p>
          <a:p>
            <a:r>
              <a:rPr lang="en-US" sz="2400" dirty="0">
                <a:solidFill>
                  <a:schemeClr val="accent5">
                    <a:lumMod val="50000"/>
                  </a:schemeClr>
                </a:solidFill>
              </a:rPr>
              <a:t>A county plan to eliminate protestors in front of the County Administration Building, where Supervisors meet, violated the First Amendment, the ACLU advised after ECM exposed the plan. The County dropped this unconstitutional proposal as a result.</a:t>
            </a:r>
          </a:p>
          <a:p>
            <a:r>
              <a:rPr lang="en-US" sz="2400" dirty="0">
                <a:solidFill>
                  <a:schemeClr val="accent5">
                    <a:lumMod val="50000"/>
                  </a:schemeClr>
                </a:solidFill>
              </a:rPr>
              <a:t>ECM’s report on a county plan to eliminate community planning groups as “red tape” sparked a citizen’s backlash: Supervisors voted 3-2 to save planning groups.</a:t>
            </a:r>
          </a:p>
          <a:p>
            <a:endParaRPr lang="en-US" dirty="0"/>
          </a:p>
        </p:txBody>
      </p:sp>
    </p:spTree>
    <p:extLst>
      <p:ext uri="{BB962C8B-B14F-4D97-AF65-F5344CB8AC3E}">
        <p14:creationId xmlns:p14="http://schemas.microsoft.com/office/powerpoint/2010/main" val="24417436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9CA47F-45D5-46CB-97FE-3F342C3A1BD5}"/>
              </a:ext>
            </a:extLst>
          </p:cNvPr>
          <p:cNvSpPr>
            <a:spLocks noGrp="1"/>
          </p:cNvSpPr>
          <p:nvPr>
            <p:ph type="title"/>
          </p:nvPr>
        </p:nvSpPr>
        <p:spPr>
          <a:xfrm>
            <a:off x="838200" y="365125"/>
            <a:ext cx="10515600" cy="1102947"/>
          </a:xfrm>
        </p:spPr>
        <p:txBody>
          <a:bodyPr/>
          <a:lstStyle/>
          <a:p>
            <a:pPr algn="ctr"/>
            <a:r>
              <a:rPr lang="en-US" b="1" dirty="0">
                <a:solidFill>
                  <a:schemeClr val="accent5">
                    <a:lumMod val="50000"/>
                  </a:schemeClr>
                </a:solidFill>
              </a:rPr>
              <a:t>As nonprofit media, we need your support!</a:t>
            </a:r>
          </a:p>
        </p:txBody>
      </p:sp>
      <p:sp>
        <p:nvSpPr>
          <p:cNvPr id="3" name="Content Placeholder 2">
            <a:extLst>
              <a:ext uri="{FF2B5EF4-FFF2-40B4-BE49-F238E27FC236}">
                <a16:creationId xmlns:a16="http://schemas.microsoft.com/office/drawing/2014/main" id="{678F4719-DE9B-471B-9CDB-2D142C84D56F}"/>
              </a:ext>
            </a:extLst>
          </p:cNvPr>
          <p:cNvSpPr>
            <a:spLocks noGrp="1"/>
          </p:cNvSpPr>
          <p:nvPr>
            <p:ph idx="1"/>
          </p:nvPr>
        </p:nvSpPr>
        <p:spPr>
          <a:xfrm>
            <a:off x="838200" y="1468072"/>
            <a:ext cx="10515600" cy="5389927"/>
          </a:xfrm>
        </p:spPr>
        <p:txBody>
          <a:bodyPr>
            <a:normAutofit/>
          </a:bodyPr>
          <a:lstStyle/>
          <a:p>
            <a:pPr marL="0" indent="0">
              <a:buNone/>
            </a:pPr>
            <a:r>
              <a:rPr lang="en-US" dirty="0">
                <a:solidFill>
                  <a:schemeClr val="accent5">
                    <a:lumMod val="50000"/>
                  </a:schemeClr>
                </a:solidFill>
              </a:rPr>
              <a:t>How to help:</a:t>
            </a:r>
          </a:p>
          <a:p>
            <a:r>
              <a:rPr lang="en-US" sz="2400" dirty="0">
                <a:solidFill>
                  <a:schemeClr val="accent5">
                    <a:lumMod val="50000"/>
                  </a:schemeClr>
                </a:solidFill>
              </a:rPr>
              <a:t>Donate at </a:t>
            </a:r>
            <a:r>
              <a:rPr lang="en-US" sz="2400" dirty="0">
                <a:solidFill>
                  <a:schemeClr val="accent5">
                    <a:lumMod val="50000"/>
                  </a:schemeClr>
                </a:solidFill>
                <a:hlinkClick r:id="rId2"/>
              </a:rPr>
              <a:t>www.EastCountyMedia.org/donate</a:t>
            </a:r>
            <a:r>
              <a:rPr lang="en-US" sz="2400" dirty="0">
                <a:solidFill>
                  <a:schemeClr val="accent5">
                    <a:lumMod val="50000"/>
                  </a:schemeClr>
                </a:solidFill>
              </a:rPr>
              <a:t>. Please consider a sustaining monthly pledge, enabling us to budget for future reporting.</a:t>
            </a:r>
          </a:p>
          <a:p>
            <a:r>
              <a:rPr lang="en-US" sz="2400" dirty="0">
                <a:solidFill>
                  <a:schemeClr val="accent5">
                    <a:lumMod val="50000"/>
                  </a:schemeClr>
                </a:solidFill>
              </a:rPr>
              <a:t>Organizations and businesses can underwrite our alerts or news, or sponsor a special section or project. Grants and grant writers are also needed.</a:t>
            </a:r>
          </a:p>
          <a:p>
            <a:r>
              <a:rPr lang="en-US" sz="2400" dirty="0">
                <a:solidFill>
                  <a:schemeClr val="accent5">
                    <a:lumMod val="50000"/>
                  </a:schemeClr>
                </a:solidFill>
              </a:rPr>
              <a:t>Volunteers are welcome at East County Magazine, our radio show and our events.  </a:t>
            </a:r>
          </a:p>
          <a:p>
            <a:r>
              <a:rPr lang="en-US" sz="2400" dirty="0">
                <a:solidFill>
                  <a:schemeClr val="accent5">
                    <a:lumMod val="50000"/>
                  </a:schemeClr>
                </a:solidFill>
              </a:rPr>
              <a:t>Subscribe free to our weekly newsletter and alerts at </a:t>
            </a:r>
            <a:r>
              <a:rPr lang="en-US" sz="2400" dirty="0">
                <a:solidFill>
                  <a:schemeClr val="accent5">
                    <a:lumMod val="50000"/>
                  </a:schemeClr>
                </a:solidFill>
                <a:hlinkClick r:id="rId3"/>
              </a:rPr>
              <a:t>www.EastCountyMagazine.org</a:t>
            </a:r>
            <a:r>
              <a:rPr lang="en-US" sz="2400" dirty="0">
                <a:solidFill>
                  <a:schemeClr val="accent5">
                    <a:lumMod val="50000"/>
                  </a:schemeClr>
                </a:solidFill>
              </a:rPr>
              <a:t>. Follow </a:t>
            </a:r>
            <a:r>
              <a:rPr lang="en-US" sz="2400" dirty="0" err="1">
                <a:solidFill>
                  <a:schemeClr val="accent5">
                    <a:lumMod val="50000"/>
                  </a:schemeClr>
                </a:solidFill>
              </a:rPr>
              <a:t>EastCountyAlert</a:t>
            </a:r>
            <a:r>
              <a:rPr lang="en-US" sz="2400" dirty="0">
                <a:solidFill>
                  <a:schemeClr val="accent5">
                    <a:lumMod val="50000"/>
                  </a:schemeClr>
                </a:solidFill>
              </a:rPr>
              <a:t> on Twitter.</a:t>
            </a:r>
          </a:p>
          <a:p>
            <a:endParaRPr lang="en-US" dirty="0">
              <a:solidFill>
                <a:schemeClr val="accent5">
                  <a:lumMod val="50000"/>
                </a:schemeClr>
              </a:solidFill>
            </a:endParaRPr>
          </a:p>
        </p:txBody>
      </p:sp>
      <p:pic>
        <p:nvPicPr>
          <p:cNvPr id="5" name="Picture 4" descr="A blue sign with white text&#10;&#10;Description automatically generated with low confidence">
            <a:extLst>
              <a:ext uri="{FF2B5EF4-FFF2-40B4-BE49-F238E27FC236}">
                <a16:creationId xmlns:a16="http://schemas.microsoft.com/office/drawing/2014/main" id="{90C19589-F003-449C-BAD0-C1B30D33C50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48344" y="4959928"/>
            <a:ext cx="2524384" cy="1648688"/>
          </a:xfrm>
          <a:prstGeom prst="rect">
            <a:avLst/>
          </a:prstGeom>
        </p:spPr>
      </p:pic>
      <p:pic>
        <p:nvPicPr>
          <p:cNvPr id="7" name="Picture 6" descr="Graphical user interface, website&#10;&#10;Description automatically generated">
            <a:extLst>
              <a:ext uri="{FF2B5EF4-FFF2-40B4-BE49-F238E27FC236}">
                <a16:creationId xmlns:a16="http://schemas.microsoft.com/office/drawing/2014/main" id="{EDC1AE33-9D4C-459A-A3B7-7148424E39C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01865" y="4959929"/>
            <a:ext cx="2180523" cy="1648688"/>
          </a:xfrm>
          <a:prstGeom prst="rect">
            <a:avLst/>
          </a:prstGeom>
        </p:spPr>
      </p:pic>
    </p:spTree>
    <p:extLst>
      <p:ext uri="{BB962C8B-B14F-4D97-AF65-F5344CB8AC3E}">
        <p14:creationId xmlns:p14="http://schemas.microsoft.com/office/powerpoint/2010/main" val="36167068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86D409-673D-4377-B7D3-0F4D286EFC64}"/>
              </a:ext>
            </a:extLst>
          </p:cNvPr>
          <p:cNvSpPr>
            <a:spLocks noGrp="1"/>
          </p:cNvSpPr>
          <p:nvPr>
            <p:ph type="title"/>
          </p:nvPr>
        </p:nvSpPr>
        <p:spPr/>
        <p:txBody>
          <a:bodyPr/>
          <a:lstStyle/>
          <a:p>
            <a:pPr algn="ctr"/>
            <a:r>
              <a:rPr lang="en-US" b="1" dirty="0">
                <a:solidFill>
                  <a:schemeClr val="accent5">
                    <a:lumMod val="50000"/>
                  </a:schemeClr>
                </a:solidFill>
              </a:rPr>
              <a:t>Send us your story ideas. </a:t>
            </a:r>
            <a:br>
              <a:rPr lang="en-US" b="1" dirty="0">
                <a:solidFill>
                  <a:schemeClr val="accent5">
                    <a:lumMod val="50000"/>
                  </a:schemeClr>
                </a:solidFill>
              </a:rPr>
            </a:br>
            <a:r>
              <a:rPr lang="en-US" b="1" dirty="0">
                <a:solidFill>
                  <a:schemeClr val="accent5">
                    <a:lumMod val="50000"/>
                  </a:schemeClr>
                </a:solidFill>
              </a:rPr>
              <a:t>We’re your community media!</a:t>
            </a:r>
          </a:p>
        </p:txBody>
      </p:sp>
      <p:sp>
        <p:nvSpPr>
          <p:cNvPr id="3" name="Content Placeholder 2">
            <a:extLst>
              <a:ext uri="{FF2B5EF4-FFF2-40B4-BE49-F238E27FC236}">
                <a16:creationId xmlns:a16="http://schemas.microsoft.com/office/drawing/2014/main" id="{CDC9A22C-ED78-44DC-8439-25859B0DF9A3}"/>
              </a:ext>
            </a:extLst>
          </p:cNvPr>
          <p:cNvSpPr>
            <a:spLocks noGrp="1"/>
          </p:cNvSpPr>
          <p:nvPr>
            <p:ph idx="1"/>
          </p:nvPr>
        </p:nvSpPr>
        <p:spPr>
          <a:xfrm>
            <a:off x="838200" y="1825625"/>
            <a:ext cx="10515600" cy="4815320"/>
          </a:xfrm>
        </p:spPr>
        <p:txBody>
          <a:bodyPr/>
          <a:lstStyle/>
          <a:p>
            <a:endParaRPr lang="en-US" sz="2400" dirty="0">
              <a:hlinkClick r:id="rId2"/>
            </a:endParaRPr>
          </a:p>
          <a:p>
            <a:endParaRPr lang="en-US" sz="2400" dirty="0">
              <a:hlinkClick r:id="rId2"/>
            </a:endParaRPr>
          </a:p>
          <a:p>
            <a:endParaRPr lang="en-US" sz="2400" dirty="0">
              <a:hlinkClick r:id="rId2"/>
            </a:endParaRPr>
          </a:p>
          <a:p>
            <a:endParaRPr lang="en-US" sz="2400" b="1" dirty="0">
              <a:solidFill>
                <a:schemeClr val="accent5">
                  <a:lumMod val="50000"/>
                </a:schemeClr>
              </a:solidFill>
            </a:endParaRPr>
          </a:p>
          <a:p>
            <a:r>
              <a:rPr lang="en-US" sz="2400" b="1" dirty="0">
                <a:solidFill>
                  <a:schemeClr val="accent5">
                    <a:lumMod val="50000"/>
                  </a:schemeClr>
                </a:solidFill>
              </a:rPr>
              <a:t>Miriam Raftery, Editor </a:t>
            </a:r>
          </a:p>
          <a:p>
            <a:pPr marL="0" indent="0">
              <a:buNone/>
            </a:pPr>
            <a:r>
              <a:rPr lang="en-US" sz="2400" b="1" dirty="0">
                <a:solidFill>
                  <a:schemeClr val="accent5">
                    <a:lumMod val="50000"/>
                  </a:schemeClr>
                </a:solidFill>
              </a:rPr>
              <a:t>   (619)698-7617</a:t>
            </a:r>
          </a:p>
          <a:p>
            <a:r>
              <a:rPr lang="en-US" sz="2400" b="1" dirty="0">
                <a:solidFill>
                  <a:schemeClr val="accent5">
                    <a:lumMod val="50000"/>
                  </a:schemeClr>
                </a:solidFill>
                <a:hlinkClick r:id="rId2">
                  <a:extLst>
                    <a:ext uri="{A12FA001-AC4F-418D-AE19-62706E023703}">
                      <ahyp:hlinkClr xmlns:ahyp="http://schemas.microsoft.com/office/drawing/2018/hyperlinkcolor" val="tx"/>
                    </a:ext>
                  </a:extLst>
                </a:hlinkClick>
              </a:rPr>
              <a:t>Editor@EastCountyMagazine.org</a:t>
            </a:r>
            <a:endParaRPr lang="en-US" sz="2400" b="1" dirty="0">
              <a:solidFill>
                <a:schemeClr val="accent5">
                  <a:lumMod val="50000"/>
                </a:schemeClr>
              </a:solidFill>
            </a:endParaRPr>
          </a:p>
          <a:p>
            <a:pPr marL="0" indent="0">
              <a:buNone/>
            </a:pPr>
            <a:endParaRPr lang="en-US" sz="2400" dirty="0"/>
          </a:p>
          <a:p>
            <a:endParaRPr lang="en-US" dirty="0"/>
          </a:p>
        </p:txBody>
      </p:sp>
      <p:pic>
        <p:nvPicPr>
          <p:cNvPr id="5" name="Picture 4" descr="A picture containing text, different, several&#10;&#10;Description automatically generated">
            <a:extLst>
              <a:ext uri="{FF2B5EF4-FFF2-40B4-BE49-F238E27FC236}">
                <a16:creationId xmlns:a16="http://schemas.microsoft.com/office/drawing/2014/main" id="{9527C4C2-03E4-4ACF-8A8D-898806EDDB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21870" y="1825625"/>
            <a:ext cx="3667439" cy="4592868"/>
          </a:xfrm>
          <a:prstGeom prst="rect">
            <a:avLst/>
          </a:prstGeom>
        </p:spPr>
      </p:pic>
      <p:pic>
        <p:nvPicPr>
          <p:cNvPr id="7" name="Picture 6" descr="Graphical user interface, text&#10;&#10;Description automatically generated">
            <a:extLst>
              <a:ext uri="{FF2B5EF4-FFF2-40B4-BE49-F238E27FC236}">
                <a16:creationId xmlns:a16="http://schemas.microsoft.com/office/drawing/2014/main" id="{85B7AFF3-94A8-4624-BC94-40BC8EE9151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5773" y="1908752"/>
            <a:ext cx="4438029" cy="1287029"/>
          </a:xfrm>
          <a:prstGeom prst="rect">
            <a:avLst/>
          </a:prstGeom>
        </p:spPr>
      </p:pic>
    </p:spTree>
    <p:extLst>
      <p:ext uri="{BB962C8B-B14F-4D97-AF65-F5344CB8AC3E}">
        <p14:creationId xmlns:p14="http://schemas.microsoft.com/office/powerpoint/2010/main" val="19821438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B78F811E-1212-4CB7-B73D-C7FB2721A18E}"/>
              </a:ext>
            </a:extLst>
          </p:cNvPr>
          <p:cNvSpPr>
            <a:spLocks noGrp="1"/>
          </p:cNvSpPr>
          <p:nvPr>
            <p:ph type="title"/>
          </p:nvPr>
        </p:nvSpPr>
        <p:spPr/>
        <p:txBody>
          <a:bodyPr/>
          <a:lstStyle/>
          <a:p>
            <a:pPr algn="ctr"/>
            <a:r>
              <a:rPr lang="en-US" b="1" dirty="0">
                <a:solidFill>
                  <a:schemeClr val="accent5">
                    <a:lumMod val="50000"/>
                  </a:schemeClr>
                </a:solidFill>
              </a:rPr>
              <a:t>East County Media supports:</a:t>
            </a:r>
          </a:p>
        </p:txBody>
      </p:sp>
      <p:sp>
        <p:nvSpPr>
          <p:cNvPr id="10" name="Content Placeholder 9">
            <a:extLst>
              <a:ext uri="{FF2B5EF4-FFF2-40B4-BE49-F238E27FC236}">
                <a16:creationId xmlns:a16="http://schemas.microsoft.com/office/drawing/2014/main" id="{E6D7B81E-D4C7-4062-B0E6-48583EE53A2D}"/>
              </a:ext>
            </a:extLst>
          </p:cNvPr>
          <p:cNvSpPr>
            <a:spLocks noGrp="1"/>
          </p:cNvSpPr>
          <p:nvPr>
            <p:ph sz="half" idx="1"/>
          </p:nvPr>
        </p:nvSpPr>
        <p:spPr>
          <a:xfrm>
            <a:off x="838200" y="1825625"/>
            <a:ext cx="5181600" cy="4667250"/>
          </a:xfrm>
        </p:spPr>
        <p:txBody>
          <a:bodyPr/>
          <a:lstStyle/>
          <a:p>
            <a:r>
              <a:rPr lang="en-US" dirty="0">
                <a:solidFill>
                  <a:schemeClr val="accent5">
                    <a:lumMod val="50000"/>
                  </a:schemeClr>
                </a:solidFill>
              </a:rPr>
              <a:t>East County Magazine</a:t>
            </a:r>
            <a:r>
              <a:rPr lang="en-US" dirty="0"/>
              <a:t>	</a:t>
            </a:r>
          </a:p>
          <a:p>
            <a:endParaRPr lang="en-US" dirty="0"/>
          </a:p>
        </p:txBody>
      </p:sp>
      <p:sp>
        <p:nvSpPr>
          <p:cNvPr id="11" name="Content Placeholder 10">
            <a:extLst>
              <a:ext uri="{FF2B5EF4-FFF2-40B4-BE49-F238E27FC236}">
                <a16:creationId xmlns:a16="http://schemas.microsoft.com/office/drawing/2014/main" id="{4D2EFBEE-610A-4E56-ADAD-6425518AFD1F}"/>
              </a:ext>
            </a:extLst>
          </p:cNvPr>
          <p:cNvSpPr>
            <a:spLocks noGrp="1"/>
          </p:cNvSpPr>
          <p:nvPr>
            <p:ph sz="half" idx="2"/>
          </p:nvPr>
        </p:nvSpPr>
        <p:spPr>
          <a:xfrm>
            <a:off x="6172200" y="1825624"/>
            <a:ext cx="5181600" cy="4486275"/>
          </a:xfrm>
        </p:spPr>
        <p:txBody>
          <a:bodyPr/>
          <a:lstStyle/>
          <a:p>
            <a:r>
              <a:rPr lang="en-US" dirty="0">
                <a:solidFill>
                  <a:schemeClr val="accent1">
                    <a:lumMod val="50000"/>
                  </a:schemeClr>
                </a:solidFill>
              </a:rPr>
              <a:t>East County Wildfire &amp; Emergency Alerts</a:t>
            </a:r>
          </a:p>
          <a:p>
            <a:endParaRPr lang="en-US" dirty="0"/>
          </a:p>
        </p:txBody>
      </p:sp>
      <p:pic>
        <p:nvPicPr>
          <p:cNvPr id="12" name="Content Placeholder 3" descr="EastCountyAlert-GHD-4photos.png">
            <a:extLst>
              <a:ext uri="{FF2B5EF4-FFF2-40B4-BE49-F238E27FC236}">
                <a16:creationId xmlns:a16="http://schemas.microsoft.com/office/drawing/2014/main" id="{506AA1AF-F753-4DB7-9239-6A57214A93D2}"/>
              </a:ext>
            </a:extLst>
          </p:cNvPr>
          <p:cNvPicPr>
            <a:picLocks noChangeAspect="1"/>
          </p:cNvPicPr>
          <p:nvPr/>
        </p:nvPicPr>
        <p:blipFill>
          <a:blip r:embed="rId2" cstate="print"/>
          <a:stretch>
            <a:fillRect/>
          </a:stretch>
        </p:blipFill>
        <p:spPr>
          <a:xfrm>
            <a:off x="6967741" y="2777997"/>
            <a:ext cx="2963660" cy="3533904"/>
          </a:xfrm>
          <a:prstGeom prst="rect">
            <a:avLst/>
          </a:prstGeom>
        </p:spPr>
      </p:pic>
      <p:pic>
        <p:nvPicPr>
          <p:cNvPr id="14" name="Picture 13" descr="A picture containing text, different, colorful&#10;&#10;Description automatically generated">
            <a:extLst>
              <a:ext uri="{FF2B5EF4-FFF2-40B4-BE49-F238E27FC236}">
                <a16:creationId xmlns:a16="http://schemas.microsoft.com/office/drawing/2014/main" id="{923D7D05-38D3-4374-B6EB-56A9B07B6BF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93799" y="2514601"/>
            <a:ext cx="2731311" cy="3797298"/>
          </a:xfrm>
          <a:prstGeom prst="rect">
            <a:avLst/>
          </a:prstGeom>
        </p:spPr>
      </p:pic>
    </p:spTree>
    <p:extLst>
      <p:ext uri="{BB962C8B-B14F-4D97-AF65-F5344CB8AC3E}">
        <p14:creationId xmlns:p14="http://schemas.microsoft.com/office/powerpoint/2010/main" val="23946113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84F03D-5405-4BCD-A80B-FFFBED650D26}"/>
              </a:ext>
            </a:extLst>
          </p:cNvPr>
          <p:cNvSpPr>
            <a:spLocks noGrp="1"/>
          </p:cNvSpPr>
          <p:nvPr>
            <p:ph type="title"/>
          </p:nvPr>
        </p:nvSpPr>
        <p:spPr>
          <a:xfrm>
            <a:off x="838200" y="365125"/>
            <a:ext cx="10515600" cy="1538003"/>
          </a:xfrm>
        </p:spPr>
        <p:txBody>
          <a:bodyPr/>
          <a:lstStyle/>
          <a:p>
            <a:r>
              <a:rPr lang="en-US" b="1" dirty="0">
                <a:solidFill>
                  <a:schemeClr val="accent5">
                    <a:lumMod val="50000"/>
                  </a:schemeClr>
                </a:solidFill>
              </a:rPr>
              <a:t>Our reach is broad.</a:t>
            </a:r>
          </a:p>
        </p:txBody>
      </p:sp>
      <p:sp>
        <p:nvSpPr>
          <p:cNvPr id="3" name="Content Placeholder 2">
            <a:extLst>
              <a:ext uri="{FF2B5EF4-FFF2-40B4-BE49-F238E27FC236}">
                <a16:creationId xmlns:a16="http://schemas.microsoft.com/office/drawing/2014/main" id="{707D3944-0C85-46C1-9DE4-C4D18003E123}"/>
              </a:ext>
            </a:extLst>
          </p:cNvPr>
          <p:cNvSpPr>
            <a:spLocks noGrp="1"/>
          </p:cNvSpPr>
          <p:nvPr>
            <p:ph idx="1"/>
          </p:nvPr>
        </p:nvSpPr>
        <p:spPr>
          <a:xfrm>
            <a:off x="838200" y="2387600"/>
            <a:ext cx="10706100" cy="4203699"/>
          </a:xfrm>
        </p:spPr>
        <p:txBody>
          <a:bodyPr/>
          <a:lstStyle/>
          <a:p>
            <a:r>
              <a:rPr lang="en-US" dirty="0">
                <a:solidFill>
                  <a:schemeClr val="accent5">
                    <a:lumMod val="50000"/>
                  </a:schemeClr>
                </a:solidFill>
              </a:rPr>
              <a:t>Our news site, </a:t>
            </a:r>
            <a:r>
              <a:rPr lang="en-US" dirty="0">
                <a:solidFill>
                  <a:schemeClr val="accent5">
                    <a:lumMod val="50000"/>
                  </a:schemeClr>
                </a:solidFill>
                <a:hlinkClick r:id="rId2">
                  <a:extLst>
                    <a:ext uri="{A12FA001-AC4F-418D-AE19-62706E023703}">
                      <ahyp:hlinkClr xmlns:ahyp="http://schemas.microsoft.com/office/drawing/2018/hyperlinkcolor" val="tx"/>
                    </a:ext>
                  </a:extLst>
                </a:hlinkClick>
              </a:rPr>
              <a:t>www.EastCountyMagazine.org</a:t>
            </a:r>
            <a:r>
              <a:rPr lang="en-US" dirty="0">
                <a:solidFill>
                  <a:schemeClr val="accent5">
                    <a:lumMod val="50000"/>
                  </a:schemeClr>
                </a:solidFill>
              </a:rPr>
              <a:t>, averages 12 million hits and a half million visits every month, with new stores posted daily.</a:t>
            </a:r>
          </a:p>
          <a:p>
            <a:r>
              <a:rPr lang="en-US" dirty="0">
                <a:solidFill>
                  <a:schemeClr val="accent5">
                    <a:lumMod val="50000"/>
                  </a:schemeClr>
                </a:solidFill>
              </a:rPr>
              <a:t>Our East County Magazine radio show airs on KNSJ,  can be accessed by cell phone via a TuneIn app, and heard anywhere on the Internet.</a:t>
            </a:r>
          </a:p>
          <a:p>
            <a:r>
              <a:rPr lang="en-US" dirty="0">
                <a:solidFill>
                  <a:schemeClr val="accent5">
                    <a:lumMod val="50000"/>
                  </a:schemeClr>
                </a:solidFill>
              </a:rPr>
              <a:t>Weekly e-newsletters with free subscriptions drive traffic to our site.</a:t>
            </a:r>
          </a:p>
          <a:p>
            <a:r>
              <a:rPr lang="en-US" dirty="0">
                <a:solidFill>
                  <a:schemeClr val="accent5">
                    <a:lumMod val="50000"/>
                  </a:schemeClr>
                </a:solidFill>
              </a:rPr>
              <a:t>Free wildfire and emergency alerts via e-mail and texts build loyal followers.</a:t>
            </a:r>
          </a:p>
          <a:p>
            <a:r>
              <a:rPr lang="en-US" dirty="0">
                <a:solidFill>
                  <a:schemeClr val="accent5">
                    <a:lumMod val="50000"/>
                  </a:schemeClr>
                </a:solidFill>
              </a:rPr>
              <a:t>Social media posts on Facebook and Twitter engage the community.</a:t>
            </a:r>
          </a:p>
        </p:txBody>
      </p:sp>
      <p:pic>
        <p:nvPicPr>
          <p:cNvPr id="5" name="Picture 4" descr="Diagram, logo, company name&#10;&#10;Description automatically generated">
            <a:extLst>
              <a:ext uri="{FF2B5EF4-FFF2-40B4-BE49-F238E27FC236}">
                <a16:creationId xmlns:a16="http://schemas.microsoft.com/office/drawing/2014/main" id="{C2393DF0-A6DD-4E61-8A30-A323AECE29F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56400" y="438686"/>
            <a:ext cx="4102100" cy="1464442"/>
          </a:xfrm>
          <a:prstGeom prst="rect">
            <a:avLst/>
          </a:prstGeom>
        </p:spPr>
      </p:pic>
    </p:spTree>
    <p:extLst>
      <p:ext uri="{BB962C8B-B14F-4D97-AF65-F5344CB8AC3E}">
        <p14:creationId xmlns:p14="http://schemas.microsoft.com/office/powerpoint/2010/main" val="42009462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09911F-D137-4BAA-858F-CBE943E6C36D}"/>
              </a:ext>
            </a:extLst>
          </p:cNvPr>
          <p:cNvSpPr>
            <a:spLocks noGrp="1"/>
          </p:cNvSpPr>
          <p:nvPr>
            <p:ph type="title"/>
          </p:nvPr>
        </p:nvSpPr>
        <p:spPr/>
        <p:txBody>
          <a:bodyPr/>
          <a:lstStyle/>
          <a:p>
            <a:pPr algn="ctr"/>
            <a:r>
              <a:rPr lang="en-US" b="1" dirty="0">
                <a:solidFill>
                  <a:schemeClr val="accent5">
                    <a:lumMod val="50000"/>
                  </a:schemeClr>
                </a:solidFill>
              </a:rPr>
              <a:t>Our Mission</a:t>
            </a:r>
          </a:p>
        </p:txBody>
      </p:sp>
      <p:sp>
        <p:nvSpPr>
          <p:cNvPr id="3" name="Content Placeholder 2">
            <a:extLst>
              <a:ext uri="{FF2B5EF4-FFF2-40B4-BE49-F238E27FC236}">
                <a16:creationId xmlns:a16="http://schemas.microsoft.com/office/drawing/2014/main" id="{D351A00E-C2A3-49B0-9635-4F5ED367560C}"/>
              </a:ext>
            </a:extLst>
          </p:cNvPr>
          <p:cNvSpPr>
            <a:spLocks noGrp="1"/>
          </p:cNvSpPr>
          <p:nvPr>
            <p:ph idx="1"/>
          </p:nvPr>
        </p:nvSpPr>
        <p:spPr>
          <a:xfrm>
            <a:off x="838200" y="1593669"/>
            <a:ext cx="10515600" cy="4899206"/>
          </a:xfrm>
        </p:spPr>
        <p:txBody>
          <a:bodyPr/>
          <a:lstStyle/>
          <a:p>
            <a:r>
              <a:rPr lang="en-US" dirty="0">
                <a:solidFill>
                  <a:schemeClr val="accent1">
                    <a:lumMod val="75000"/>
                  </a:schemeClr>
                </a:solidFill>
                <a:effectLst/>
                <a:latin typeface="Lucida Sans Unicode" panose="020B0602030504020204" pitchFamily="34" charset="0"/>
              </a:rPr>
              <a:t>Create and support independent public interest news,  wildfire and emergency alerts, and community events--keeping people safe and informed while reflecting the rich diversity of San Diego's inland region. </a:t>
            </a:r>
            <a:endParaRPr lang="en-US" dirty="0">
              <a:solidFill>
                <a:schemeClr val="accent1">
                  <a:lumMod val="75000"/>
                </a:schemeClr>
              </a:solidFill>
              <a:effectLst/>
              <a:latin typeface="arial" panose="020B0604020202020204" pitchFamily="34" charset="0"/>
            </a:endParaRPr>
          </a:p>
          <a:p>
            <a:endParaRPr lang="en-US" dirty="0">
              <a:solidFill>
                <a:schemeClr val="accent5">
                  <a:lumMod val="50000"/>
                </a:schemeClr>
              </a:solidFill>
            </a:endParaRPr>
          </a:p>
        </p:txBody>
      </p:sp>
      <p:pic>
        <p:nvPicPr>
          <p:cNvPr id="7" name="Picture 6" descr="A collage of people holding signs&#10;&#10;Description automatically generated with medium confidence">
            <a:extLst>
              <a:ext uri="{FF2B5EF4-FFF2-40B4-BE49-F238E27FC236}">
                <a16:creationId xmlns:a16="http://schemas.microsoft.com/office/drawing/2014/main" id="{3DF1FCF8-F918-4A7A-B477-ACECD708BAE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26828" y="3330378"/>
            <a:ext cx="4963218" cy="2838846"/>
          </a:xfrm>
          <a:prstGeom prst="rect">
            <a:avLst/>
          </a:prstGeom>
        </p:spPr>
      </p:pic>
    </p:spTree>
    <p:extLst>
      <p:ext uri="{BB962C8B-B14F-4D97-AF65-F5344CB8AC3E}">
        <p14:creationId xmlns:p14="http://schemas.microsoft.com/office/powerpoint/2010/main" val="16104022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8E9663-4EBF-4A7D-94B2-99D361A68629}"/>
              </a:ext>
            </a:extLst>
          </p:cNvPr>
          <p:cNvSpPr>
            <a:spLocks noGrp="1"/>
          </p:cNvSpPr>
          <p:nvPr>
            <p:ph type="title"/>
          </p:nvPr>
        </p:nvSpPr>
        <p:spPr/>
        <p:txBody>
          <a:bodyPr/>
          <a:lstStyle/>
          <a:p>
            <a:r>
              <a:rPr lang="en-US" dirty="0">
                <a:solidFill>
                  <a:schemeClr val="accent5">
                    <a:lumMod val="50000"/>
                  </a:schemeClr>
                </a:solidFill>
              </a:rPr>
              <a:t>Our news reflects diverse voices and views.</a:t>
            </a:r>
          </a:p>
        </p:txBody>
      </p:sp>
      <p:pic>
        <p:nvPicPr>
          <p:cNvPr id="5" name="Content Placeholder 4" descr="A collage of people&#10;&#10;Description automatically generated with low confidence">
            <a:extLst>
              <a:ext uri="{FF2B5EF4-FFF2-40B4-BE49-F238E27FC236}">
                <a16:creationId xmlns:a16="http://schemas.microsoft.com/office/drawing/2014/main" id="{98EE2C39-636C-44A1-8937-9000E5A17E0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972323" y="1825625"/>
            <a:ext cx="4247354" cy="4351338"/>
          </a:xfrm>
        </p:spPr>
      </p:pic>
    </p:spTree>
    <p:extLst>
      <p:ext uri="{BB962C8B-B14F-4D97-AF65-F5344CB8AC3E}">
        <p14:creationId xmlns:p14="http://schemas.microsoft.com/office/powerpoint/2010/main" val="4174412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597384A-79BB-4A06-96BC-12E18512A6ED}"/>
              </a:ext>
            </a:extLst>
          </p:cNvPr>
          <p:cNvSpPr>
            <a:spLocks noGrp="1"/>
          </p:cNvSpPr>
          <p:nvPr>
            <p:ph type="title"/>
          </p:nvPr>
        </p:nvSpPr>
        <p:spPr>
          <a:xfrm>
            <a:off x="838200" y="1"/>
            <a:ext cx="10515600" cy="2006600"/>
          </a:xfrm>
        </p:spPr>
        <p:txBody>
          <a:bodyPr>
            <a:normAutofit/>
          </a:bodyPr>
          <a:lstStyle/>
          <a:p>
            <a:r>
              <a:rPr lang="en-US" sz="3200" b="1" dirty="0">
                <a:solidFill>
                  <a:schemeClr val="accent5">
                    <a:lumMod val="50000"/>
                  </a:schemeClr>
                </a:solidFill>
              </a:rPr>
              <a:t>Since 2008, our reporters have covered East County’s breaking news including wildfires, civil unrest, elections, energy projects, immigrant issues, major events and multi-cultural stories.</a:t>
            </a:r>
          </a:p>
        </p:txBody>
      </p:sp>
      <p:pic>
        <p:nvPicPr>
          <p:cNvPr id="8" name="Content Placeholder 7" descr="A picture containing text, different, colorful&#10;&#10;Description automatically generated">
            <a:extLst>
              <a:ext uri="{FF2B5EF4-FFF2-40B4-BE49-F238E27FC236}">
                <a16:creationId xmlns:a16="http://schemas.microsoft.com/office/drawing/2014/main" id="{E3C7BC88-C64C-44E7-BD6B-AA286EBC9B84}"/>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7213600" y="2133601"/>
            <a:ext cx="3073399" cy="4371482"/>
          </a:xfrm>
        </p:spPr>
      </p:pic>
      <p:pic>
        <p:nvPicPr>
          <p:cNvPr id="10" name="Content Placeholder 9" descr="A collage of people holding signs&#10;&#10;Description automatically generated with medium confidence">
            <a:extLst>
              <a:ext uri="{FF2B5EF4-FFF2-40B4-BE49-F238E27FC236}">
                <a16:creationId xmlns:a16="http://schemas.microsoft.com/office/drawing/2014/main" id="{FAEB298B-77A1-40BB-8ABF-6906E879B200}"/>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1600200" y="2590800"/>
            <a:ext cx="4038600" cy="3230882"/>
          </a:xfrm>
        </p:spPr>
      </p:pic>
    </p:spTree>
    <p:extLst>
      <p:ext uri="{BB962C8B-B14F-4D97-AF65-F5344CB8AC3E}">
        <p14:creationId xmlns:p14="http://schemas.microsoft.com/office/powerpoint/2010/main" val="15516346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DB1FBB-CBF3-4FDA-BF77-24EB00B05205}"/>
              </a:ext>
            </a:extLst>
          </p:cNvPr>
          <p:cNvSpPr>
            <a:spLocks noGrp="1"/>
          </p:cNvSpPr>
          <p:nvPr>
            <p:ph type="title"/>
          </p:nvPr>
        </p:nvSpPr>
        <p:spPr/>
        <p:txBody>
          <a:bodyPr/>
          <a:lstStyle/>
          <a:p>
            <a:r>
              <a:rPr lang="en-US" b="1" dirty="0">
                <a:solidFill>
                  <a:schemeClr val="accent5">
                    <a:lumMod val="50000"/>
                  </a:schemeClr>
                </a:solidFill>
              </a:rPr>
              <a:t> East County Magazine has won 126 major journalism awards, including:</a:t>
            </a:r>
          </a:p>
        </p:txBody>
      </p:sp>
      <p:sp>
        <p:nvSpPr>
          <p:cNvPr id="3" name="Content Placeholder 2">
            <a:extLst>
              <a:ext uri="{FF2B5EF4-FFF2-40B4-BE49-F238E27FC236}">
                <a16:creationId xmlns:a16="http://schemas.microsoft.com/office/drawing/2014/main" id="{6B4168B5-9D32-481F-AE46-67A947882546}"/>
              </a:ext>
            </a:extLst>
          </p:cNvPr>
          <p:cNvSpPr>
            <a:spLocks noGrp="1"/>
          </p:cNvSpPr>
          <p:nvPr>
            <p:ph sz="half" idx="1"/>
          </p:nvPr>
        </p:nvSpPr>
        <p:spPr>
          <a:xfrm>
            <a:off x="838200" y="1825625"/>
            <a:ext cx="6299200" cy="4351338"/>
          </a:xfrm>
        </p:spPr>
        <p:txBody>
          <a:bodyPr>
            <a:normAutofit lnSpcReduction="10000"/>
          </a:bodyPr>
          <a:lstStyle/>
          <a:p>
            <a:r>
              <a:rPr lang="en-US" sz="2400" b="1" dirty="0">
                <a:solidFill>
                  <a:schemeClr val="accent5">
                    <a:lumMod val="50000"/>
                  </a:schemeClr>
                </a:solidFill>
              </a:rPr>
              <a:t>League of Women Voters Media Award</a:t>
            </a:r>
          </a:p>
          <a:p>
            <a:r>
              <a:rPr lang="en-US" sz="2400" b="1" dirty="0">
                <a:solidFill>
                  <a:schemeClr val="accent5">
                    <a:lumMod val="50000"/>
                  </a:schemeClr>
                </a:solidFill>
              </a:rPr>
              <a:t>SPJ First Amendment Award</a:t>
            </a:r>
          </a:p>
          <a:p>
            <a:r>
              <a:rPr lang="en-US" sz="2400" b="1" dirty="0">
                <a:solidFill>
                  <a:schemeClr val="accent5">
                    <a:lumMod val="50000"/>
                  </a:schemeClr>
                </a:solidFill>
              </a:rPr>
              <a:t>Gloria Penner Political Reporting Award</a:t>
            </a:r>
          </a:p>
          <a:p>
            <a:r>
              <a:rPr lang="en-US" sz="2400" b="1" dirty="0">
                <a:solidFill>
                  <a:schemeClr val="accent5">
                    <a:lumMod val="50000"/>
                  </a:schemeClr>
                </a:solidFill>
              </a:rPr>
              <a:t>Sol Price Prize for Responsible Journalism</a:t>
            </a:r>
          </a:p>
          <a:p>
            <a:r>
              <a:rPr lang="en-US" sz="2400" b="1" dirty="0">
                <a:solidFill>
                  <a:schemeClr val="accent5">
                    <a:lumMod val="50000"/>
                  </a:schemeClr>
                </a:solidFill>
              </a:rPr>
              <a:t>James Julian Award for Community Reporting </a:t>
            </a:r>
          </a:p>
          <a:p>
            <a:r>
              <a:rPr lang="en-US" sz="2400" b="1" dirty="0">
                <a:solidFill>
                  <a:schemeClr val="accent5">
                    <a:lumMod val="50000"/>
                  </a:schemeClr>
                </a:solidFill>
              </a:rPr>
              <a:t>Many awards from Society for Professional Journalists and San Diego Press Club including investigative reporting, breaking news, multicultural coverage, and more.</a:t>
            </a:r>
          </a:p>
          <a:p>
            <a:r>
              <a:rPr lang="en-US" sz="2400" b="1" dirty="0">
                <a:solidFill>
                  <a:schemeClr val="accent5">
                    <a:lumMod val="50000"/>
                  </a:schemeClr>
                </a:solidFill>
              </a:rPr>
              <a:t>SPJ broadcast award for our radio special on the Cedar Fire anniversary</a:t>
            </a:r>
          </a:p>
          <a:p>
            <a:endParaRPr lang="en-US" sz="2400" b="1" dirty="0">
              <a:solidFill>
                <a:schemeClr val="accent5">
                  <a:lumMod val="50000"/>
                </a:schemeClr>
              </a:solidFill>
            </a:endParaRPr>
          </a:p>
        </p:txBody>
      </p:sp>
      <p:pic>
        <p:nvPicPr>
          <p:cNvPr id="6" name="Content Placeholder 5" descr="A picture containing text, person&#10;&#10;Description automatically generated">
            <a:extLst>
              <a:ext uri="{FF2B5EF4-FFF2-40B4-BE49-F238E27FC236}">
                <a16:creationId xmlns:a16="http://schemas.microsoft.com/office/drawing/2014/main" id="{B29E33FF-183D-4414-BC8B-43F8F27D62F4}"/>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137399" y="1993900"/>
            <a:ext cx="4318001" cy="3365501"/>
          </a:xfrm>
        </p:spPr>
      </p:pic>
    </p:spTree>
    <p:extLst>
      <p:ext uri="{BB962C8B-B14F-4D97-AF65-F5344CB8AC3E}">
        <p14:creationId xmlns:p14="http://schemas.microsoft.com/office/powerpoint/2010/main" val="17206811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6288ED-4A7F-4225-AB2A-72705A6836DD}"/>
              </a:ext>
            </a:extLst>
          </p:cNvPr>
          <p:cNvSpPr>
            <a:spLocks noGrp="1"/>
          </p:cNvSpPr>
          <p:nvPr>
            <p:ph type="title"/>
          </p:nvPr>
        </p:nvSpPr>
        <p:spPr/>
        <p:txBody>
          <a:bodyPr/>
          <a:lstStyle/>
          <a:p>
            <a:pPr algn="ctr"/>
            <a:r>
              <a:rPr lang="en-US" b="1" dirty="0">
                <a:solidFill>
                  <a:schemeClr val="accent5">
                    <a:lumMod val="50000"/>
                  </a:schemeClr>
                </a:solidFill>
              </a:rPr>
              <a:t>COVID-19 CRISIS COVERAGE</a:t>
            </a:r>
          </a:p>
        </p:txBody>
      </p:sp>
      <p:sp>
        <p:nvSpPr>
          <p:cNvPr id="3" name="Content Placeholder 2">
            <a:extLst>
              <a:ext uri="{FF2B5EF4-FFF2-40B4-BE49-F238E27FC236}">
                <a16:creationId xmlns:a16="http://schemas.microsoft.com/office/drawing/2014/main" id="{1BC83808-0E3F-458C-A1F1-9F3640EDE4C6}"/>
              </a:ext>
            </a:extLst>
          </p:cNvPr>
          <p:cNvSpPr>
            <a:spLocks noGrp="1"/>
          </p:cNvSpPr>
          <p:nvPr>
            <p:ph sz="half" idx="1"/>
          </p:nvPr>
        </p:nvSpPr>
        <p:spPr/>
        <p:txBody>
          <a:bodyPr>
            <a:normAutofit/>
          </a:bodyPr>
          <a:lstStyle/>
          <a:p>
            <a:r>
              <a:rPr lang="en-US" sz="2400" dirty="0">
                <a:solidFill>
                  <a:schemeClr val="accent5">
                    <a:lumMod val="50000"/>
                  </a:schemeClr>
                </a:solidFill>
              </a:rPr>
              <a:t>A Facebook Journalism grant funded our coverage of the pandemic’s impacts on communities including minorities, rural areas, small businesses, and more.</a:t>
            </a:r>
          </a:p>
          <a:p>
            <a:r>
              <a:rPr lang="en-US" sz="2400" dirty="0">
                <a:solidFill>
                  <a:schemeClr val="accent5">
                    <a:lumMod val="50000"/>
                  </a:schemeClr>
                </a:solidFill>
              </a:rPr>
              <a:t>Grossmont Healthcare District helped fund our COVID-19 Local Resources section with health information, testing and vaccine locations, grants and loans to help those impacted. </a:t>
            </a:r>
          </a:p>
        </p:txBody>
      </p:sp>
      <p:pic>
        <p:nvPicPr>
          <p:cNvPr id="6" name="Content Placeholder 5" descr="A picture containing person, outdoor&#10;&#10;Description automatically generated">
            <a:extLst>
              <a:ext uri="{FF2B5EF4-FFF2-40B4-BE49-F238E27FC236}">
                <a16:creationId xmlns:a16="http://schemas.microsoft.com/office/drawing/2014/main" id="{BF24BC34-30BB-4E16-89D8-5BC1DD4BA814}"/>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390468" y="2108337"/>
            <a:ext cx="4111278" cy="2811910"/>
          </a:xfrm>
        </p:spPr>
      </p:pic>
    </p:spTree>
    <p:extLst>
      <p:ext uri="{BB962C8B-B14F-4D97-AF65-F5344CB8AC3E}">
        <p14:creationId xmlns:p14="http://schemas.microsoft.com/office/powerpoint/2010/main" val="35229558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C3CD90C-1919-4FD7-B8CD-4F9EE3C3DE28}"/>
              </a:ext>
            </a:extLst>
          </p:cNvPr>
          <p:cNvSpPr>
            <a:spLocks noGrp="1"/>
          </p:cNvSpPr>
          <p:nvPr>
            <p:ph type="title"/>
          </p:nvPr>
        </p:nvSpPr>
        <p:spPr/>
        <p:txBody>
          <a:bodyPr/>
          <a:lstStyle/>
          <a:p>
            <a:r>
              <a:rPr lang="en-US" dirty="0">
                <a:solidFill>
                  <a:schemeClr val="accent5">
                    <a:lumMod val="50000"/>
                  </a:schemeClr>
                </a:solidFill>
              </a:rPr>
              <a:t>Our news site includes:</a:t>
            </a:r>
          </a:p>
        </p:txBody>
      </p:sp>
      <p:sp>
        <p:nvSpPr>
          <p:cNvPr id="6" name="Text Placeholder 5">
            <a:extLst>
              <a:ext uri="{FF2B5EF4-FFF2-40B4-BE49-F238E27FC236}">
                <a16:creationId xmlns:a16="http://schemas.microsoft.com/office/drawing/2014/main" id="{90FB896E-48AA-4CB3-ADFB-C3149789C13B}"/>
              </a:ext>
            </a:extLst>
          </p:cNvPr>
          <p:cNvSpPr>
            <a:spLocks noGrp="1"/>
          </p:cNvSpPr>
          <p:nvPr>
            <p:ph type="body" idx="1"/>
          </p:nvPr>
        </p:nvSpPr>
        <p:spPr>
          <a:xfrm>
            <a:off x="839788" y="1451295"/>
            <a:ext cx="5157787" cy="4508501"/>
          </a:xfrm>
        </p:spPr>
        <p:txBody>
          <a:bodyPr>
            <a:normAutofit fontScale="77500" lnSpcReduction="20000"/>
          </a:bodyPr>
          <a:lstStyle/>
          <a:p>
            <a:pPr marL="0" marR="0">
              <a:lnSpc>
                <a:spcPct val="107000"/>
              </a:lnSpc>
              <a:spcBef>
                <a:spcPts val="0"/>
              </a:spcBef>
              <a:spcAft>
                <a:spcPts val="800"/>
              </a:spcAft>
            </a:pPr>
            <a:r>
              <a:rPr lang="en-US" sz="2100" dirty="0">
                <a:solidFill>
                  <a:schemeClr val="accent5">
                    <a:lumMod val="50000"/>
                  </a:schemeClr>
                </a:solidFill>
                <a:effectLst/>
                <a:latin typeface="Calibri" panose="020F0502020204030204" pitchFamily="34" charset="0"/>
                <a:ea typeface="Calibri" panose="020F0502020204030204" pitchFamily="34" charset="0"/>
                <a:cs typeface="Times New Roman" panose="02020603050405020304" pitchFamily="18" charset="0"/>
              </a:rPr>
              <a:t>NEWS  </a:t>
            </a:r>
          </a:p>
          <a:p>
            <a:pPr marL="342900" marR="0" lvl="0" indent="-342900">
              <a:lnSpc>
                <a:spcPct val="107000"/>
              </a:lnSpc>
              <a:spcBef>
                <a:spcPts val="0"/>
              </a:spcBef>
              <a:spcAft>
                <a:spcPts val="0"/>
              </a:spcAft>
              <a:buFont typeface="Symbol" panose="05050102010706020507" pitchFamily="18" charset="2"/>
              <a:buChar char=""/>
            </a:pPr>
            <a:r>
              <a:rPr lang="en-US" sz="1800" dirty="0">
                <a:solidFill>
                  <a:schemeClr val="accent5">
                    <a:lumMod val="50000"/>
                  </a:schemeClr>
                </a:solidFill>
                <a:effectLst/>
                <a:latin typeface="Calibri" panose="020F0502020204030204" pitchFamily="34" charset="0"/>
                <a:ea typeface="Calibri" panose="020F0502020204030204" pitchFamily="34" charset="0"/>
                <a:cs typeface="Times New Roman" panose="02020603050405020304" pitchFamily="18" charset="0"/>
              </a:rPr>
              <a:t>Top local news</a:t>
            </a:r>
          </a:p>
          <a:p>
            <a:pPr marL="342900" marR="0" lvl="0" indent="-342900">
              <a:lnSpc>
                <a:spcPct val="107000"/>
              </a:lnSpc>
              <a:spcBef>
                <a:spcPts val="0"/>
              </a:spcBef>
              <a:spcAft>
                <a:spcPts val="0"/>
              </a:spcAft>
              <a:buFont typeface="Symbol" panose="05050102010706020507" pitchFamily="18" charset="2"/>
              <a:buChar char=""/>
            </a:pPr>
            <a:r>
              <a:rPr lang="en-US" sz="1800" dirty="0">
                <a:solidFill>
                  <a:schemeClr val="accent5">
                    <a:lumMod val="50000"/>
                  </a:schemeClr>
                </a:solidFill>
                <a:effectLst/>
                <a:latin typeface="Calibri" panose="020F0502020204030204" pitchFamily="34" charset="0"/>
                <a:ea typeface="Calibri" panose="020F0502020204030204" pitchFamily="34" charset="0"/>
                <a:cs typeface="Times New Roman" panose="02020603050405020304" pitchFamily="18" charset="0"/>
              </a:rPr>
              <a:t>Roundup (state and regional)</a:t>
            </a:r>
          </a:p>
          <a:p>
            <a:pPr marL="342900" marR="0" lvl="0" indent="-342900">
              <a:lnSpc>
                <a:spcPct val="107000"/>
              </a:lnSpc>
              <a:spcBef>
                <a:spcPts val="0"/>
              </a:spcBef>
              <a:spcAft>
                <a:spcPts val="800"/>
              </a:spcAft>
              <a:buFont typeface="Symbol" panose="05050102010706020507" pitchFamily="18" charset="2"/>
              <a:buChar char=""/>
            </a:pPr>
            <a:r>
              <a:rPr lang="en-US" sz="1800" dirty="0">
                <a:solidFill>
                  <a:schemeClr val="accent5">
                    <a:lumMod val="50000"/>
                  </a:schemeClr>
                </a:solidFill>
                <a:effectLst/>
                <a:latin typeface="Calibri" panose="020F0502020204030204" pitchFamily="34" charset="0"/>
                <a:ea typeface="Calibri" panose="020F0502020204030204" pitchFamily="34" charset="0"/>
                <a:cs typeface="Times New Roman" panose="02020603050405020304" pitchFamily="18" charset="0"/>
              </a:rPr>
              <a:t>World Watch (national and global)</a:t>
            </a:r>
          </a:p>
          <a:p>
            <a:pPr marL="0" marR="0">
              <a:lnSpc>
                <a:spcPct val="107000"/>
              </a:lnSpc>
              <a:spcBef>
                <a:spcPts val="0"/>
              </a:spcBef>
              <a:spcAft>
                <a:spcPts val="800"/>
              </a:spcAft>
            </a:pPr>
            <a:r>
              <a:rPr lang="en-US" sz="2100" dirty="0">
                <a:solidFill>
                  <a:schemeClr val="accent5">
                    <a:lumMod val="50000"/>
                  </a:schemeClr>
                </a:solidFill>
                <a:effectLst/>
                <a:latin typeface="Calibri" panose="020F0502020204030204" pitchFamily="34" charset="0"/>
                <a:ea typeface="Calibri" panose="020F0502020204030204" pitchFamily="34" charset="0"/>
                <a:cs typeface="Times New Roman" panose="02020603050405020304" pitchFamily="18" charset="0"/>
              </a:rPr>
              <a:t>NEWS ISSUES</a:t>
            </a:r>
          </a:p>
          <a:p>
            <a:pPr marL="342900" marR="0" lvl="0" indent="-342900">
              <a:lnSpc>
                <a:spcPct val="107000"/>
              </a:lnSpc>
              <a:spcBef>
                <a:spcPts val="0"/>
              </a:spcBef>
              <a:spcAft>
                <a:spcPts val="0"/>
              </a:spcAft>
              <a:buFont typeface="Symbol" panose="05050102010706020507" pitchFamily="18" charset="2"/>
              <a:buChar char=""/>
            </a:pPr>
            <a:r>
              <a:rPr lang="en-US" sz="1800" dirty="0">
                <a:solidFill>
                  <a:schemeClr val="accent5">
                    <a:lumMod val="50000"/>
                  </a:schemeClr>
                </a:solidFill>
                <a:effectLst/>
                <a:latin typeface="Calibri" panose="020F0502020204030204" pitchFamily="34" charset="0"/>
                <a:ea typeface="Calibri" panose="020F0502020204030204" pitchFamily="34" charset="0"/>
                <a:cs typeface="Times New Roman" panose="02020603050405020304" pitchFamily="18" charset="0"/>
              </a:rPr>
              <a:t>Business</a:t>
            </a:r>
          </a:p>
          <a:p>
            <a:pPr marL="342900" marR="0" lvl="0" indent="-342900">
              <a:lnSpc>
                <a:spcPct val="107000"/>
              </a:lnSpc>
              <a:spcBef>
                <a:spcPts val="0"/>
              </a:spcBef>
              <a:spcAft>
                <a:spcPts val="0"/>
              </a:spcAft>
              <a:buFont typeface="Symbol" panose="05050102010706020507" pitchFamily="18" charset="2"/>
              <a:buChar char=""/>
            </a:pPr>
            <a:r>
              <a:rPr lang="en-US" sz="1800" dirty="0">
                <a:solidFill>
                  <a:schemeClr val="accent5">
                    <a:lumMod val="50000"/>
                  </a:schemeClr>
                </a:solidFill>
                <a:effectLst/>
                <a:latin typeface="Calibri" panose="020F0502020204030204" pitchFamily="34" charset="0"/>
                <a:ea typeface="Calibri" panose="020F0502020204030204" pitchFamily="34" charset="0"/>
                <a:cs typeface="Times New Roman" panose="02020603050405020304" pitchFamily="18" charset="0"/>
              </a:rPr>
              <a:t>Crime Beat</a:t>
            </a:r>
          </a:p>
          <a:p>
            <a:pPr marL="342900" marR="0" lvl="0" indent="-342900">
              <a:lnSpc>
                <a:spcPct val="107000"/>
              </a:lnSpc>
              <a:spcBef>
                <a:spcPts val="0"/>
              </a:spcBef>
              <a:spcAft>
                <a:spcPts val="0"/>
              </a:spcAft>
              <a:buFont typeface="Symbol" panose="05050102010706020507" pitchFamily="18" charset="2"/>
              <a:buChar char=""/>
            </a:pPr>
            <a:r>
              <a:rPr lang="en-US" sz="1800" dirty="0">
                <a:solidFill>
                  <a:schemeClr val="accent5">
                    <a:lumMod val="50000"/>
                  </a:schemeClr>
                </a:solidFill>
                <a:effectLst/>
                <a:latin typeface="Calibri" panose="020F0502020204030204" pitchFamily="34" charset="0"/>
                <a:ea typeface="Calibri" panose="020F0502020204030204" pitchFamily="34" charset="0"/>
                <a:cs typeface="Times New Roman" panose="02020603050405020304" pitchFamily="18" charset="0"/>
              </a:rPr>
              <a:t>Education</a:t>
            </a:r>
          </a:p>
          <a:p>
            <a:pPr marL="342900" marR="0" lvl="0" indent="-342900">
              <a:lnSpc>
                <a:spcPct val="107000"/>
              </a:lnSpc>
              <a:spcBef>
                <a:spcPts val="0"/>
              </a:spcBef>
              <a:spcAft>
                <a:spcPts val="0"/>
              </a:spcAft>
              <a:buFont typeface="Symbol" panose="05050102010706020507" pitchFamily="18" charset="2"/>
              <a:buChar char=""/>
            </a:pPr>
            <a:r>
              <a:rPr lang="en-US" sz="1800" dirty="0">
                <a:solidFill>
                  <a:schemeClr val="accent5">
                    <a:lumMod val="50000"/>
                  </a:schemeClr>
                </a:solidFill>
                <a:effectLst/>
                <a:latin typeface="Calibri" panose="020F0502020204030204" pitchFamily="34" charset="0"/>
                <a:ea typeface="Calibri" panose="020F0502020204030204" pitchFamily="34" charset="0"/>
                <a:cs typeface="Times New Roman" panose="02020603050405020304" pitchFamily="18" charset="0"/>
              </a:rPr>
              <a:t>Green Scene</a:t>
            </a:r>
          </a:p>
          <a:p>
            <a:pPr marL="342900" marR="0" lvl="0" indent="-342900">
              <a:lnSpc>
                <a:spcPct val="107000"/>
              </a:lnSpc>
              <a:spcBef>
                <a:spcPts val="0"/>
              </a:spcBef>
              <a:spcAft>
                <a:spcPts val="0"/>
              </a:spcAft>
              <a:buFont typeface="Symbol" panose="05050102010706020507" pitchFamily="18" charset="2"/>
              <a:buChar char=""/>
            </a:pPr>
            <a:r>
              <a:rPr lang="en-US" sz="1800" dirty="0">
                <a:solidFill>
                  <a:schemeClr val="accent5">
                    <a:lumMod val="50000"/>
                  </a:schemeClr>
                </a:solidFill>
                <a:effectLst/>
                <a:latin typeface="Calibri" panose="020F0502020204030204" pitchFamily="34" charset="0"/>
                <a:ea typeface="Calibri" panose="020F0502020204030204" pitchFamily="34" charset="0"/>
                <a:cs typeface="Times New Roman" panose="02020603050405020304" pitchFamily="18" charset="0"/>
              </a:rPr>
              <a:t>Health</a:t>
            </a:r>
          </a:p>
          <a:p>
            <a:pPr marL="342900" marR="0" lvl="0" indent="-342900">
              <a:lnSpc>
                <a:spcPct val="107000"/>
              </a:lnSpc>
              <a:spcBef>
                <a:spcPts val="0"/>
              </a:spcBef>
              <a:spcAft>
                <a:spcPts val="0"/>
              </a:spcAft>
              <a:buFont typeface="Symbol" panose="05050102010706020507" pitchFamily="18" charset="2"/>
              <a:buChar char=""/>
            </a:pPr>
            <a:r>
              <a:rPr lang="en-US" sz="1800" dirty="0">
                <a:solidFill>
                  <a:schemeClr val="accent5">
                    <a:lumMod val="50000"/>
                  </a:schemeClr>
                </a:solidFill>
                <a:effectLst/>
                <a:latin typeface="Calibri" panose="020F0502020204030204" pitchFamily="34" charset="0"/>
                <a:ea typeface="Calibri" panose="020F0502020204030204" pitchFamily="34" charset="0"/>
                <a:cs typeface="Times New Roman" panose="02020603050405020304" pitchFamily="18" charset="0"/>
              </a:rPr>
              <a:t>Politics</a:t>
            </a:r>
          </a:p>
          <a:p>
            <a:pPr marL="342900" marR="0" lvl="0" indent="-342900">
              <a:lnSpc>
                <a:spcPct val="107000"/>
              </a:lnSpc>
              <a:spcBef>
                <a:spcPts val="0"/>
              </a:spcBef>
              <a:spcAft>
                <a:spcPts val="800"/>
              </a:spcAft>
              <a:buFont typeface="Symbol" panose="05050102010706020507" pitchFamily="18" charset="2"/>
              <a:buChar char=""/>
            </a:pPr>
            <a:r>
              <a:rPr lang="en-US" sz="1800" dirty="0">
                <a:solidFill>
                  <a:schemeClr val="accent5">
                    <a:lumMod val="50000"/>
                  </a:schemeClr>
                </a:solidFill>
                <a:effectLst/>
                <a:latin typeface="Calibri" panose="020F0502020204030204" pitchFamily="34" charset="0"/>
                <a:ea typeface="Calibri" panose="020F0502020204030204" pitchFamily="34" charset="0"/>
                <a:cs typeface="Times New Roman" panose="02020603050405020304" pitchFamily="18" charset="0"/>
              </a:rPr>
              <a:t>Weather</a:t>
            </a:r>
          </a:p>
          <a:p>
            <a:pPr marL="0" marR="0">
              <a:lnSpc>
                <a:spcPct val="107000"/>
              </a:lnSpc>
              <a:spcBef>
                <a:spcPts val="0"/>
              </a:spcBef>
              <a:spcAft>
                <a:spcPts val="800"/>
              </a:spcAft>
            </a:pPr>
            <a:r>
              <a:rPr lang="en-US" sz="2100" dirty="0">
                <a:solidFill>
                  <a:schemeClr val="accent5">
                    <a:lumMod val="50000"/>
                  </a:schemeClr>
                </a:solidFill>
                <a:effectLst/>
                <a:latin typeface="Calibri" panose="020F0502020204030204" pitchFamily="34" charset="0"/>
                <a:ea typeface="Calibri" panose="020F0502020204030204" pitchFamily="34" charset="0"/>
                <a:cs typeface="Times New Roman" panose="02020603050405020304" pitchFamily="18" charset="0"/>
              </a:rPr>
              <a:t>FEATURES</a:t>
            </a:r>
          </a:p>
          <a:p>
            <a:pPr marL="342900" marR="0" lvl="0" indent="-342900">
              <a:lnSpc>
                <a:spcPct val="107000"/>
              </a:lnSpc>
              <a:spcBef>
                <a:spcPts val="0"/>
              </a:spcBef>
              <a:spcAft>
                <a:spcPts val="0"/>
              </a:spcAft>
              <a:buFont typeface="Symbol" panose="05050102010706020507" pitchFamily="18" charset="2"/>
              <a:buChar char=""/>
            </a:pPr>
            <a:r>
              <a:rPr lang="en-US" sz="1800" dirty="0">
                <a:solidFill>
                  <a:schemeClr val="accent5">
                    <a:lumMod val="50000"/>
                  </a:schemeClr>
                </a:solidFill>
                <a:effectLst/>
                <a:latin typeface="Calibri" panose="020F0502020204030204" pitchFamily="34" charset="0"/>
                <a:ea typeface="Calibri" panose="020F0502020204030204" pitchFamily="34" charset="0"/>
                <a:cs typeface="Times New Roman" panose="02020603050405020304" pitchFamily="18" charset="0"/>
              </a:rPr>
              <a:t>Bookshelf</a:t>
            </a:r>
          </a:p>
          <a:p>
            <a:pPr marL="342900" marR="0" lvl="0" indent="-342900">
              <a:lnSpc>
                <a:spcPct val="107000"/>
              </a:lnSpc>
              <a:spcBef>
                <a:spcPts val="0"/>
              </a:spcBef>
              <a:spcAft>
                <a:spcPts val="0"/>
              </a:spcAft>
              <a:buFont typeface="Symbol" panose="05050102010706020507" pitchFamily="18" charset="2"/>
              <a:buChar char=""/>
            </a:pPr>
            <a:r>
              <a:rPr lang="en-US" sz="1800" dirty="0">
                <a:solidFill>
                  <a:schemeClr val="accent5">
                    <a:lumMod val="50000"/>
                  </a:schemeClr>
                </a:solidFill>
                <a:effectLst/>
                <a:latin typeface="Calibri" panose="020F0502020204030204" pitchFamily="34" charset="0"/>
                <a:ea typeface="Calibri" panose="020F0502020204030204" pitchFamily="34" charset="0"/>
                <a:cs typeface="Times New Roman" panose="02020603050405020304" pitchFamily="18" charset="0"/>
              </a:rPr>
              <a:t>Food &amp; Wine</a:t>
            </a:r>
          </a:p>
          <a:p>
            <a:pPr marL="342900" marR="0" lvl="0" indent="-342900">
              <a:lnSpc>
                <a:spcPct val="107000"/>
              </a:lnSpc>
              <a:spcBef>
                <a:spcPts val="0"/>
              </a:spcBef>
              <a:spcAft>
                <a:spcPts val="0"/>
              </a:spcAft>
              <a:buFont typeface="Symbol" panose="05050102010706020507" pitchFamily="18" charset="2"/>
              <a:buChar char=""/>
            </a:pPr>
            <a:r>
              <a:rPr lang="en-US" sz="1800" dirty="0">
                <a:solidFill>
                  <a:schemeClr val="accent5">
                    <a:lumMod val="50000"/>
                  </a:schemeClr>
                </a:solidFill>
                <a:effectLst/>
                <a:latin typeface="Calibri" panose="020F0502020204030204" pitchFamily="34" charset="0"/>
                <a:ea typeface="Calibri" panose="020F0502020204030204" pitchFamily="34" charset="0"/>
                <a:cs typeface="Times New Roman" panose="02020603050405020304" pitchFamily="18" charset="0"/>
              </a:rPr>
              <a:t>Homes &amp; Gardens</a:t>
            </a:r>
          </a:p>
          <a:p>
            <a:pPr marL="342900" marR="0" lvl="0" indent="-342900">
              <a:lnSpc>
                <a:spcPct val="107000"/>
              </a:lnSpc>
              <a:spcBef>
                <a:spcPts val="0"/>
              </a:spcBef>
              <a:spcAft>
                <a:spcPts val="800"/>
              </a:spcAft>
              <a:buFont typeface="Symbol" panose="05050102010706020507" pitchFamily="18" charset="2"/>
              <a:buChar char=""/>
            </a:pPr>
            <a:r>
              <a:rPr lang="en-US" sz="1800" dirty="0">
                <a:solidFill>
                  <a:schemeClr val="accent5">
                    <a:lumMod val="50000"/>
                  </a:schemeClr>
                </a:solidFill>
                <a:effectLst/>
                <a:latin typeface="Calibri" panose="020F0502020204030204" pitchFamily="34" charset="0"/>
                <a:ea typeface="Calibri" panose="020F0502020204030204" pitchFamily="34" charset="0"/>
                <a:cs typeface="Times New Roman" panose="02020603050405020304" pitchFamily="18" charset="0"/>
              </a:rPr>
              <a:t>Sports</a:t>
            </a:r>
          </a:p>
          <a:p>
            <a:endParaRPr lang="en-US" dirty="0"/>
          </a:p>
        </p:txBody>
      </p:sp>
      <p:pic>
        <p:nvPicPr>
          <p:cNvPr id="11" name="Content Placeholder 10" descr="Graphical user interface, text&#10;&#10;Description automatically generated">
            <a:extLst>
              <a:ext uri="{FF2B5EF4-FFF2-40B4-BE49-F238E27FC236}">
                <a16:creationId xmlns:a16="http://schemas.microsoft.com/office/drawing/2014/main" id="{3E4D7752-7B53-4D0B-B482-0B71296CA1B0}"/>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819900" y="407854"/>
            <a:ext cx="4155678" cy="1205147"/>
          </a:xfrm>
        </p:spPr>
      </p:pic>
      <p:sp>
        <p:nvSpPr>
          <p:cNvPr id="8" name="Text Placeholder 7">
            <a:extLst>
              <a:ext uri="{FF2B5EF4-FFF2-40B4-BE49-F238E27FC236}">
                <a16:creationId xmlns:a16="http://schemas.microsoft.com/office/drawing/2014/main" id="{93B82529-C8F9-47EE-84CF-7E7EB8FA00B9}"/>
              </a:ext>
            </a:extLst>
          </p:cNvPr>
          <p:cNvSpPr>
            <a:spLocks noGrp="1"/>
          </p:cNvSpPr>
          <p:nvPr>
            <p:ph type="body" sz="quarter" idx="3"/>
          </p:nvPr>
        </p:nvSpPr>
        <p:spPr>
          <a:xfrm>
            <a:off x="6172200" y="1681162"/>
            <a:ext cx="5183188" cy="4508501"/>
          </a:xfrm>
        </p:spPr>
        <p:txBody>
          <a:bodyPr>
            <a:normAutofit fontScale="77500" lnSpcReduction="20000"/>
          </a:bodyPr>
          <a:lstStyle/>
          <a:p>
            <a:pPr marL="0" marR="0">
              <a:lnSpc>
                <a:spcPct val="107000"/>
              </a:lnSpc>
              <a:spcBef>
                <a:spcPts val="0"/>
              </a:spcBef>
              <a:spcAft>
                <a:spcPts val="800"/>
              </a:spcAft>
            </a:pPr>
            <a:endParaRPr lang="en-US" sz="1800" b="1" dirty="0">
              <a:solidFill>
                <a:schemeClr val="accent5">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2100" b="1" dirty="0">
                <a:solidFill>
                  <a:schemeClr val="accent5">
                    <a:lumMod val="50000"/>
                  </a:schemeClr>
                </a:solidFill>
                <a:effectLst/>
                <a:latin typeface="Calibri" panose="020F0502020204030204" pitchFamily="34" charset="0"/>
                <a:ea typeface="Calibri" panose="020F0502020204030204" pitchFamily="34" charset="0"/>
                <a:cs typeface="Times New Roman" panose="02020603050405020304" pitchFamily="18" charset="0"/>
              </a:rPr>
              <a:t>EVENTS</a:t>
            </a:r>
            <a:endParaRPr lang="en-US" sz="2100" dirty="0">
              <a:solidFill>
                <a:schemeClr val="accent5">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800" b="1" dirty="0">
                <a:solidFill>
                  <a:schemeClr val="accent5">
                    <a:lumMod val="50000"/>
                  </a:schemeClr>
                </a:solidFill>
                <a:effectLst/>
                <a:latin typeface="Calibri" panose="020F0502020204030204" pitchFamily="34" charset="0"/>
                <a:ea typeface="Calibri" panose="020F0502020204030204" pitchFamily="34" charset="0"/>
                <a:cs typeface="Times New Roman" panose="02020603050405020304" pitchFamily="18" charset="0"/>
              </a:rPr>
              <a:t>Arts &amp; Music</a:t>
            </a:r>
            <a:endParaRPr lang="en-US" sz="1800" dirty="0">
              <a:solidFill>
                <a:schemeClr val="accent5">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800" b="1" dirty="0">
                <a:solidFill>
                  <a:schemeClr val="accent5">
                    <a:lumMod val="50000"/>
                  </a:schemeClr>
                </a:solidFill>
                <a:effectLst/>
                <a:latin typeface="Calibri" panose="020F0502020204030204" pitchFamily="34" charset="0"/>
                <a:ea typeface="Calibri" panose="020F0502020204030204" pitchFamily="34" charset="0"/>
                <a:cs typeface="Times New Roman" panose="02020603050405020304" pitchFamily="18" charset="0"/>
              </a:rPr>
              <a:t>Calendar</a:t>
            </a:r>
            <a:endParaRPr lang="en-US" sz="1800" dirty="0">
              <a:solidFill>
                <a:schemeClr val="accent5">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Symbol" panose="05050102010706020507" pitchFamily="18" charset="2"/>
              <a:buChar char=""/>
            </a:pPr>
            <a:r>
              <a:rPr lang="en-US" sz="1800" b="1" dirty="0">
                <a:solidFill>
                  <a:schemeClr val="accent5">
                    <a:lumMod val="50000"/>
                  </a:schemeClr>
                </a:solidFill>
                <a:effectLst/>
                <a:latin typeface="Calibri" panose="020F0502020204030204" pitchFamily="34" charset="0"/>
                <a:ea typeface="Calibri" panose="020F0502020204030204" pitchFamily="34" charset="0"/>
                <a:cs typeface="Times New Roman" panose="02020603050405020304" pitchFamily="18" charset="0"/>
              </a:rPr>
              <a:t>Festivals &amp; Events</a:t>
            </a:r>
            <a:endParaRPr lang="en-US" sz="1800" dirty="0">
              <a:solidFill>
                <a:schemeClr val="accent5">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2300" b="1" dirty="0">
                <a:solidFill>
                  <a:schemeClr val="accent5">
                    <a:lumMod val="50000"/>
                  </a:schemeClr>
                </a:solidFill>
                <a:effectLst/>
                <a:latin typeface="Calibri" panose="020F0502020204030204" pitchFamily="34" charset="0"/>
                <a:ea typeface="Calibri" panose="020F0502020204030204" pitchFamily="34" charset="0"/>
                <a:cs typeface="Times New Roman" panose="02020603050405020304" pitchFamily="18" charset="0"/>
              </a:rPr>
              <a:t>BEST OF EAST COUNTY</a:t>
            </a:r>
            <a:endParaRPr lang="en-US" sz="2300" dirty="0">
              <a:solidFill>
                <a:schemeClr val="accent5">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800" b="1" dirty="0">
                <a:solidFill>
                  <a:schemeClr val="accent5">
                    <a:lumMod val="50000"/>
                  </a:schemeClr>
                </a:solidFill>
                <a:effectLst/>
                <a:latin typeface="Calibri" panose="020F0502020204030204" pitchFamily="34" charset="0"/>
                <a:ea typeface="Calibri" panose="020F0502020204030204" pitchFamily="34" charset="0"/>
                <a:cs typeface="Times New Roman" panose="02020603050405020304" pitchFamily="18" charset="0"/>
              </a:rPr>
              <a:t>Attractions</a:t>
            </a:r>
            <a:endParaRPr lang="en-US" sz="1800" dirty="0">
              <a:solidFill>
                <a:schemeClr val="accent5">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800" b="1" dirty="0">
                <a:solidFill>
                  <a:schemeClr val="accent5">
                    <a:lumMod val="50000"/>
                  </a:schemeClr>
                </a:solidFill>
                <a:effectLst/>
                <a:latin typeface="Calibri" panose="020F0502020204030204" pitchFamily="34" charset="0"/>
                <a:ea typeface="Calibri" panose="020F0502020204030204" pitchFamily="34" charset="0"/>
                <a:cs typeface="Times New Roman" panose="02020603050405020304" pitchFamily="18" charset="0"/>
              </a:rPr>
              <a:t>Photos &amp; Videos of the Week</a:t>
            </a:r>
            <a:endParaRPr lang="en-US" sz="1800" dirty="0">
              <a:solidFill>
                <a:schemeClr val="accent5">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Symbol" panose="05050102010706020507" pitchFamily="18" charset="2"/>
              <a:buChar char=""/>
            </a:pPr>
            <a:r>
              <a:rPr lang="en-US" sz="1800" b="1" dirty="0">
                <a:solidFill>
                  <a:schemeClr val="accent5">
                    <a:lumMod val="50000"/>
                  </a:schemeClr>
                </a:solidFill>
                <a:effectLst/>
                <a:latin typeface="Calibri" panose="020F0502020204030204" pitchFamily="34" charset="0"/>
                <a:ea typeface="Calibri" panose="020F0502020204030204" pitchFamily="34" charset="0"/>
                <a:cs typeface="Times New Roman" panose="02020603050405020304" pitchFamily="18" charset="0"/>
              </a:rPr>
              <a:t>Weekend Getaways</a:t>
            </a:r>
            <a:endParaRPr lang="en-US" sz="1800" dirty="0">
              <a:solidFill>
                <a:schemeClr val="accent5">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2300" b="1" dirty="0">
                <a:solidFill>
                  <a:schemeClr val="accent5">
                    <a:lumMod val="50000"/>
                  </a:schemeClr>
                </a:solidFill>
                <a:effectLst/>
                <a:latin typeface="Calibri" panose="020F0502020204030204" pitchFamily="34" charset="0"/>
                <a:ea typeface="Calibri" panose="020F0502020204030204" pitchFamily="34" charset="0"/>
                <a:cs typeface="Times New Roman" panose="02020603050405020304" pitchFamily="18" charset="0"/>
              </a:rPr>
              <a:t>PEOPLE</a:t>
            </a:r>
            <a:endParaRPr lang="en-US" sz="2300" dirty="0">
              <a:solidFill>
                <a:schemeClr val="accent5">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800" b="1" dirty="0">
                <a:solidFill>
                  <a:schemeClr val="accent5">
                    <a:lumMod val="50000"/>
                  </a:schemeClr>
                </a:solidFill>
                <a:effectLst/>
                <a:latin typeface="Calibri" panose="020F0502020204030204" pitchFamily="34" charset="0"/>
                <a:ea typeface="Calibri" panose="020F0502020204030204" pitchFamily="34" charset="0"/>
                <a:cs typeface="Times New Roman" panose="02020603050405020304" pitchFamily="18" charset="0"/>
              </a:rPr>
              <a:t>Latino Voices</a:t>
            </a:r>
            <a:endParaRPr lang="en-US" sz="1800" dirty="0">
              <a:solidFill>
                <a:schemeClr val="accent5">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800" b="1" dirty="0">
                <a:solidFill>
                  <a:schemeClr val="accent5">
                    <a:lumMod val="50000"/>
                  </a:schemeClr>
                </a:solidFill>
                <a:effectLst/>
                <a:latin typeface="Calibri" panose="020F0502020204030204" pitchFamily="34" charset="0"/>
                <a:ea typeface="Calibri" panose="020F0502020204030204" pitchFamily="34" charset="0"/>
                <a:cs typeface="Times New Roman" panose="02020603050405020304" pitchFamily="18" charset="0"/>
              </a:rPr>
              <a:t>People Power</a:t>
            </a:r>
            <a:endParaRPr lang="en-US" sz="1800" dirty="0">
              <a:solidFill>
                <a:schemeClr val="accent5">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Symbol" panose="05050102010706020507" pitchFamily="18" charset="2"/>
              <a:buChar char=""/>
            </a:pPr>
            <a:r>
              <a:rPr lang="en-US" sz="1800" b="1" dirty="0">
                <a:solidFill>
                  <a:schemeClr val="accent5">
                    <a:lumMod val="50000"/>
                  </a:schemeClr>
                </a:solidFill>
                <a:effectLst/>
                <a:latin typeface="Calibri" panose="020F0502020204030204" pitchFamily="34" charset="0"/>
                <a:ea typeface="Calibri" panose="020F0502020204030204" pitchFamily="34" charset="0"/>
                <a:cs typeface="Times New Roman" panose="02020603050405020304" pitchFamily="18" charset="0"/>
              </a:rPr>
              <a:t>Refugee Voices</a:t>
            </a:r>
            <a:endParaRPr lang="en-US" sz="1800" dirty="0">
              <a:solidFill>
                <a:schemeClr val="accent5">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2300" b="1" dirty="0">
                <a:solidFill>
                  <a:schemeClr val="accent5">
                    <a:lumMod val="50000"/>
                  </a:schemeClr>
                </a:solidFill>
                <a:effectLst/>
                <a:latin typeface="Calibri" panose="020F0502020204030204" pitchFamily="34" charset="0"/>
                <a:ea typeface="Calibri" panose="020F0502020204030204" pitchFamily="34" charset="0"/>
                <a:cs typeface="Times New Roman" panose="02020603050405020304" pitchFamily="18" charset="0"/>
              </a:rPr>
              <a:t>VIEWS</a:t>
            </a:r>
            <a:endParaRPr lang="en-US" sz="2300" dirty="0">
              <a:solidFill>
                <a:schemeClr val="accent5">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800" b="1" dirty="0">
                <a:solidFill>
                  <a:schemeClr val="accent5">
                    <a:lumMod val="50000"/>
                  </a:schemeClr>
                </a:solidFill>
                <a:effectLst/>
                <a:latin typeface="Calibri" panose="020F0502020204030204" pitchFamily="34" charset="0"/>
                <a:ea typeface="Calibri" panose="020F0502020204030204" pitchFamily="34" charset="0"/>
                <a:cs typeface="Times New Roman" panose="02020603050405020304" pitchFamily="18" charset="0"/>
              </a:rPr>
              <a:t>Columns</a:t>
            </a:r>
            <a:endParaRPr lang="en-US" sz="1800" dirty="0">
              <a:solidFill>
                <a:schemeClr val="accent5">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Symbol" panose="05050102010706020507" pitchFamily="18" charset="2"/>
              <a:buChar char=""/>
            </a:pPr>
            <a:r>
              <a:rPr lang="en-US" sz="1800" b="1" dirty="0">
                <a:solidFill>
                  <a:schemeClr val="accent5">
                    <a:lumMod val="50000"/>
                  </a:schemeClr>
                </a:solidFill>
                <a:effectLst/>
                <a:latin typeface="Calibri" panose="020F0502020204030204" pitchFamily="34" charset="0"/>
                <a:ea typeface="Calibri" panose="020F0502020204030204" pitchFamily="34" charset="0"/>
                <a:cs typeface="Times New Roman" panose="02020603050405020304" pitchFamily="18" charset="0"/>
              </a:rPr>
              <a:t>Reader’s Editorials</a:t>
            </a:r>
            <a:endParaRPr lang="en-US" sz="1800" dirty="0">
              <a:solidFill>
                <a:schemeClr val="accent5">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2300" b="1" dirty="0">
                <a:solidFill>
                  <a:schemeClr val="accent5">
                    <a:lumMod val="50000"/>
                  </a:schemeClr>
                </a:solidFill>
                <a:effectLst/>
                <a:latin typeface="Calibri" panose="020F0502020204030204" pitchFamily="34" charset="0"/>
                <a:ea typeface="Calibri" panose="020F0502020204030204" pitchFamily="34" charset="0"/>
                <a:cs typeface="Times New Roman" panose="02020603050405020304" pitchFamily="18" charset="0"/>
              </a:rPr>
              <a:t>WILDFIRES &amp; EMERGENCIES</a:t>
            </a:r>
            <a:endParaRPr lang="en-US" sz="2300" dirty="0">
              <a:solidFill>
                <a:schemeClr val="accent5">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9" name="Content Placeholder 8">
            <a:extLst>
              <a:ext uri="{FF2B5EF4-FFF2-40B4-BE49-F238E27FC236}">
                <a16:creationId xmlns:a16="http://schemas.microsoft.com/office/drawing/2014/main" id="{5004D06D-5E60-4E7A-AC3D-4F9EAA5FC3D6}"/>
              </a:ext>
            </a:extLst>
          </p:cNvPr>
          <p:cNvSpPr>
            <a:spLocks noGrp="1"/>
          </p:cNvSpPr>
          <p:nvPr>
            <p:ph sz="quarter" idx="4"/>
          </p:nvPr>
        </p:nvSpPr>
        <p:spPr>
          <a:xfrm flipV="1">
            <a:off x="12712700" y="6762750"/>
            <a:ext cx="98427" cy="190500"/>
          </a:xfrm>
        </p:spPr>
        <p:txBody>
          <a:bodyPr>
            <a:normAutofit fontScale="25000" lnSpcReduction="20000"/>
          </a:bodyPr>
          <a:lstStyle/>
          <a:p>
            <a:endParaRPr lang="en-US" dirty="0"/>
          </a:p>
        </p:txBody>
      </p:sp>
    </p:spTree>
    <p:extLst>
      <p:ext uri="{BB962C8B-B14F-4D97-AF65-F5344CB8AC3E}">
        <p14:creationId xmlns:p14="http://schemas.microsoft.com/office/powerpoint/2010/main" val="133850656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1842</TotalTime>
  <Words>947</Words>
  <Application>Microsoft Office PowerPoint</Application>
  <PresentationFormat>Widescreen</PresentationFormat>
  <Paragraphs>93</Paragraphs>
  <Slides>17</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Arial</vt:lpstr>
      <vt:lpstr>Arial</vt:lpstr>
      <vt:lpstr>Calibri</vt:lpstr>
      <vt:lpstr>Calibri Light</vt:lpstr>
      <vt:lpstr>Lucida Sans Unicode</vt:lpstr>
      <vt:lpstr>Symbol</vt:lpstr>
      <vt:lpstr>Office Theme</vt:lpstr>
      <vt:lpstr>PowerPoint Presentation</vt:lpstr>
      <vt:lpstr>East County Media supports:</vt:lpstr>
      <vt:lpstr>Our reach is broad.</vt:lpstr>
      <vt:lpstr>Our Mission</vt:lpstr>
      <vt:lpstr>Our news reflects diverse voices and views.</vt:lpstr>
      <vt:lpstr>Since 2008, our reporters have covered East County’s breaking news including wildfires, civil unrest, elections, energy projects, immigrant issues, major events and multi-cultural stories.</vt:lpstr>
      <vt:lpstr> East County Magazine has won 126 major journalism awards, including:</vt:lpstr>
      <vt:lpstr>COVID-19 CRISIS COVERAGE</vt:lpstr>
      <vt:lpstr>Our news site includes:</vt:lpstr>
      <vt:lpstr>We also have community sections:</vt:lpstr>
      <vt:lpstr> Our resources sections include:</vt:lpstr>
      <vt:lpstr>Our East County Guide and Best of East County section highlight attractions in our mountains, deserts, rural and urban areas.</vt:lpstr>
      <vt:lpstr>We cover good works by community groups, such as service clubs, food banks, fire-safe councils, tribes, park foundations, and more.</vt:lpstr>
      <vt:lpstr>East County Wildfire &amp; Emergency Alerts </vt:lpstr>
      <vt:lpstr>ECM reporting has made a positive difference:</vt:lpstr>
      <vt:lpstr>As nonprofit media, we need your support!</vt:lpstr>
      <vt:lpstr>Send us your story ideas.  We’re your community media!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Miriam Raftery</dc:creator>
  <cp:lastModifiedBy>Miriam Raftery</cp:lastModifiedBy>
  <cp:revision>29</cp:revision>
  <dcterms:created xsi:type="dcterms:W3CDTF">2021-02-06T22:19:18Z</dcterms:created>
  <dcterms:modified xsi:type="dcterms:W3CDTF">2021-02-15T19:08:16Z</dcterms:modified>
</cp:coreProperties>
</file>